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1"/>
  </p:notesMasterIdLst>
  <p:sldIdLst>
    <p:sldId id="257" r:id="rId2"/>
    <p:sldId id="384" r:id="rId3"/>
    <p:sldId id="385" r:id="rId4"/>
    <p:sldId id="386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ger" initials="ZH" lastIdx="6" clrIdx="0">
    <p:extLst>
      <p:ext uri="{19B8F6BF-5375-455C-9EA6-DF929625EA0E}">
        <p15:presenceInfo xmlns:p15="http://schemas.microsoft.com/office/powerpoint/2012/main" userId="Ze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CC00CC"/>
    <a:srgbClr val="00FF00"/>
    <a:srgbClr val="FF66FF"/>
    <a:srgbClr val="FFCC00"/>
    <a:srgbClr val="3333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94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2" y="125"/>
      </p:cViewPr>
      <p:guideLst>
        <p:guide orient="horz" pos="1026"/>
        <p:guide pos="374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BF4DC-E16B-433B-9F65-DFBCB28AB157}" type="datetimeFigureOut">
              <a:rPr lang="nl-BE" smtClean="0"/>
              <a:t>29/09/2021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A4882-474B-4DB8-A05B-CD004DA1EF2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9267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A4882-474B-4DB8-A05B-CD004DA1EF20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544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chemie@ugent | voorstelling van de opleiding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‹#›</a:t>
            </a:fld>
            <a:endParaRPr lang="nl-BE"/>
          </a:p>
        </p:txBody>
      </p:sp>
      <p:pic>
        <p:nvPicPr>
          <p:cNvPr id="9" name="Logo Lar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82" y="1599810"/>
            <a:ext cx="3840722" cy="29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9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2977" y="979594"/>
            <a:ext cx="11549023" cy="4573969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66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907842" y="1607344"/>
            <a:ext cx="10676456" cy="3119285"/>
          </a:xfrm>
        </p:spPr>
        <p:txBody>
          <a:bodyPr anchor="b">
            <a:noAutofit/>
          </a:bodyPr>
          <a:lstStyle>
            <a:lvl1pPr algn="l">
              <a:lnSpc>
                <a:spcPts val="7734"/>
              </a:lnSpc>
              <a:defRPr sz="7031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nl-B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02456" y="4833784"/>
            <a:ext cx="10681842" cy="410063"/>
          </a:xfrm>
        </p:spPr>
        <p:txBody>
          <a:bodyPr>
            <a:normAutofit/>
          </a:bodyPr>
          <a:lstStyle>
            <a:lvl1pPr marL="0" indent="0" algn="l">
              <a:lnSpc>
                <a:spcPts val="2531"/>
              </a:lnSpc>
              <a:buNone/>
              <a:defRPr sz="2109" baseline="0">
                <a:solidFill>
                  <a:srgbClr val="FFD200"/>
                </a:solidFill>
              </a:defRPr>
            </a:lvl1pPr>
            <a:lvl2pPr marL="457144" indent="0" algn="ctr">
              <a:buNone/>
              <a:defRPr sz="2000"/>
            </a:lvl2pPr>
            <a:lvl3pPr marL="914289" indent="0" algn="ctr">
              <a:buNone/>
              <a:defRPr sz="1800"/>
            </a:lvl3pPr>
            <a:lvl4pPr marL="1371433" indent="0" algn="ctr">
              <a:buNone/>
              <a:defRPr sz="1600"/>
            </a:lvl4pPr>
            <a:lvl5pPr marL="1828577" indent="0" algn="ctr">
              <a:buNone/>
              <a:defRPr sz="1600"/>
            </a:lvl5pPr>
            <a:lvl6pPr marL="2285723" indent="0" algn="ctr">
              <a:buNone/>
              <a:defRPr sz="1600"/>
            </a:lvl6pPr>
            <a:lvl7pPr marL="2742867" indent="0" algn="ctr">
              <a:buNone/>
              <a:defRPr sz="1600"/>
            </a:lvl7pPr>
            <a:lvl8pPr marL="3200011" indent="0" algn="ctr">
              <a:buNone/>
              <a:defRPr sz="1600"/>
            </a:lvl8pPr>
            <a:lvl9pPr marL="3657156" indent="0" algn="ctr">
              <a:buNone/>
              <a:defRPr sz="1600"/>
            </a:lvl9pPr>
          </a:lstStyle>
          <a:p>
            <a:r>
              <a:rPr lang="nl-BE" noProof="0" dirty="0"/>
              <a:t>Klik om de ondertitel / presentator / datum [</a:t>
            </a:r>
            <a:r>
              <a:rPr lang="nl-BE" noProof="0" dirty="0" err="1"/>
              <a:t>dd</a:t>
            </a:r>
            <a:r>
              <a:rPr lang="nl-BE" noProof="0" dirty="0"/>
              <a:t>-mm-</a:t>
            </a:r>
            <a:r>
              <a:rPr lang="nl-BE" noProof="0" dirty="0" err="1"/>
              <a:t>yyyy</a:t>
            </a:r>
            <a:r>
              <a:rPr lang="nl-BE" noProof="0" dirty="0"/>
              <a:t>] te maken</a:t>
            </a:r>
          </a:p>
        </p:txBody>
      </p:sp>
      <p:sp>
        <p:nvSpPr>
          <p:cNvPr id="8" name="Titles positoning box" hidden="1"/>
          <p:cNvSpPr/>
          <p:nvPr/>
        </p:nvSpPr>
        <p:spPr>
          <a:xfrm>
            <a:off x="964465" y="4505625"/>
            <a:ext cx="10555957" cy="405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sp>
        <p:nvSpPr>
          <p:cNvPr id="10" name="Organisation Placeholder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022247" y="273186"/>
            <a:ext cx="5832070" cy="379688"/>
          </a:xfrm>
        </p:spPr>
        <p:txBody>
          <a:bodyPr anchor="b" anchorCtr="0">
            <a:normAutofit/>
          </a:bodyPr>
          <a:lstStyle>
            <a:lvl1pPr marL="0" indent="0">
              <a:lnSpc>
                <a:spcPts val="1195"/>
              </a:lnSpc>
              <a:buNone/>
              <a:defRPr sz="984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195"/>
              </a:lnSpc>
              <a:buNone/>
              <a:defRPr sz="984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2pPr>
          </a:lstStyle>
          <a:p>
            <a:pPr lvl="0"/>
            <a:r>
              <a:rPr lang="nl-BE" noProof="0" dirty="0"/>
              <a:t>Klik om de organisatie stijlen te bewerken</a:t>
            </a:r>
          </a:p>
          <a:p>
            <a:pPr lvl="1"/>
            <a:r>
              <a:rPr lang="nl-BE" noProof="0" smtClean="0"/>
              <a:t>tweede niveau</a:t>
            </a:r>
            <a:endParaRPr lang="nl-BE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2250419" y="5882625"/>
            <a:ext cx="1607442" cy="653063"/>
          </a:xfrm>
        </p:spPr>
        <p:txBody>
          <a:bodyPr/>
          <a:lstStyle>
            <a:lvl1pPr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017339" y="5882625"/>
            <a:ext cx="1607442" cy="653063"/>
          </a:xfrm>
        </p:spPr>
        <p:txBody>
          <a:bodyPr/>
          <a:lstStyle>
            <a:lvl1pPr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786791" y="5882625"/>
            <a:ext cx="1632756" cy="653063"/>
          </a:xfrm>
        </p:spPr>
        <p:txBody>
          <a:bodyPr/>
          <a:lstStyle>
            <a:lvl1pPr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7556242" y="5882625"/>
            <a:ext cx="1632756" cy="653063"/>
          </a:xfrm>
        </p:spPr>
        <p:txBody>
          <a:bodyPr/>
          <a:lstStyle>
            <a:lvl1pPr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4</a:t>
            </a:r>
          </a:p>
        </p:txBody>
      </p:sp>
      <p:sp>
        <p:nvSpPr>
          <p:cNvPr id="5" name="Rectangle 4" hidden="1"/>
          <p:cNvSpPr/>
          <p:nvPr/>
        </p:nvSpPr>
        <p:spPr>
          <a:xfrm>
            <a:off x="642977" y="326531"/>
            <a:ext cx="10941321" cy="32653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pic>
        <p:nvPicPr>
          <p:cNvPr id="21" name="Afbeelding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1" y="0"/>
            <a:ext cx="2286011" cy="9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5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2977" y="0"/>
            <a:ext cx="11549023" cy="5553563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66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907842" y="2282428"/>
            <a:ext cx="10676456" cy="3119285"/>
          </a:xfrm>
        </p:spPr>
        <p:txBody>
          <a:bodyPr anchor="b">
            <a:noAutofit/>
          </a:bodyPr>
          <a:lstStyle>
            <a:lvl1pPr algn="l">
              <a:lnSpc>
                <a:spcPts val="7734"/>
              </a:lnSpc>
              <a:defRPr sz="7031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BE" noProof="0" dirty="0"/>
              <a:t>klik om een hoofdstuktitel te maken.</a:t>
            </a:r>
          </a:p>
        </p:txBody>
      </p:sp>
      <p:sp>
        <p:nvSpPr>
          <p:cNvPr id="8" name="Titles positoning box" hidden="1"/>
          <p:cNvSpPr/>
          <p:nvPr/>
        </p:nvSpPr>
        <p:spPr>
          <a:xfrm>
            <a:off x="964465" y="5163750"/>
            <a:ext cx="10555957" cy="405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2754" y="6292057"/>
            <a:ext cx="648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64C8"/>
                </a:solidFill>
              </a:defRPr>
            </a:lvl1pPr>
          </a:lstStyle>
          <a:p>
            <a:fld id="{529EDA58-433B-4822-9AC0-26540D456304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Rectangle 9" hidden="1"/>
          <p:cNvSpPr/>
          <p:nvPr/>
        </p:nvSpPr>
        <p:spPr>
          <a:xfrm>
            <a:off x="642977" y="326531"/>
            <a:ext cx="10941321" cy="32653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</p:spTree>
    <p:extLst>
      <p:ext uri="{BB962C8B-B14F-4D97-AF65-F5344CB8AC3E}">
        <p14:creationId xmlns:p14="http://schemas.microsoft.com/office/powerpoint/2010/main" val="2851247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nl-B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726" y="839787"/>
            <a:ext cx="11039437" cy="4708125"/>
          </a:xfrm>
        </p:spPr>
        <p:txBody>
          <a:bodyPr/>
          <a:lstStyle>
            <a:lvl1pPr defTabSz="32145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321457">
              <a:lnSpc>
                <a:spcPct val="120000"/>
              </a:lnSpc>
              <a:defRPr/>
            </a:lvl3pPr>
            <a:lvl4pPr marL="1637424" indent="-387312" defTabSz="1344987">
              <a:lnSpc>
                <a:spcPct val="120000"/>
              </a:lnSpc>
              <a:tabLst/>
              <a:defRPr/>
            </a:lvl4pPr>
            <a:lvl5pPr marL="2082776" indent="-311412" defTabSz="321457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chemie@ugent | voorstelling van de opleiding</a:t>
            </a: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2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nl-B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chemie@ugent | voorstelling van de opleiding</a:t>
            </a:r>
            <a:endParaRPr lang="nl-BE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7105117" y="964630"/>
            <a:ext cx="4429958" cy="4568906"/>
          </a:xfrm>
        </p:spPr>
        <p:txBody>
          <a:bodyPr/>
          <a:lstStyle>
            <a:lvl1pPr marL="6027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2754" y="6292057"/>
            <a:ext cx="648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64C8"/>
                </a:solidFill>
              </a:defRPr>
            </a:lvl1pPr>
          </a:lstStyle>
          <a:p>
            <a:fld id="{529EDA58-433B-4822-9AC0-26540D456304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725" y="839787"/>
            <a:ext cx="5936144" cy="4708125"/>
          </a:xfrm>
        </p:spPr>
        <p:txBody>
          <a:bodyPr/>
          <a:lstStyle>
            <a:lvl1pPr defTabSz="32145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321457">
              <a:lnSpc>
                <a:spcPct val="120000"/>
              </a:lnSpc>
              <a:defRPr/>
            </a:lvl3pPr>
            <a:lvl4pPr defTabSz="321457">
              <a:lnSpc>
                <a:spcPct val="120000"/>
              </a:lnSpc>
              <a:defRPr/>
            </a:lvl4pPr>
            <a:lvl5pPr defTabSz="321457">
              <a:lnSpc>
                <a:spcPct val="120000"/>
              </a:lnSpc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27640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nl-BE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chemie@ugent | voorstelling van de opleiding</a:t>
            </a:r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‹#›</a:t>
            </a:fld>
            <a:endParaRPr lang="nl-B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69443" y="964406"/>
            <a:ext cx="10885039" cy="4571438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84322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chemie@ugent | voorstelling van de opleiding</a:t>
            </a:r>
            <a:endParaRPr lang="nl-BE"/>
          </a:p>
        </p:txBody>
      </p:sp>
      <p:sp>
        <p:nvSpPr>
          <p:cNvPr id="7" name="Covering Background"/>
          <p:cNvSpPr/>
          <p:nvPr/>
        </p:nvSpPr>
        <p:spPr>
          <a:xfrm>
            <a:off x="-1" y="0"/>
            <a:ext cx="12191244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2191244" cy="6858000"/>
          </a:xfrm>
        </p:spPr>
        <p:txBody>
          <a:bodyPr/>
          <a:lstStyle>
            <a:lvl1pPr marL="6027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76363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2977" y="979594"/>
            <a:ext cx="11549023" cy="4573969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66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80395" y="2176875"/>
            <a:ext cx="5103311" cy="1207947"/>
          </a:xfrm>
        </p:spPr>
        <p:txBody>
          <a:bodyPr>
            <a:normAutofit/>
          </a:bodyPr>
          <a:lstStyle>
            <a:lvl1pPr marL="0" indent="0">
              <a:lnSpc>
                <a:spcPts val="2461"/>
              </a:lnSpc>
              <a:buNone/>
              <a:defRPr sz="1687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namen van </a:t>
            </a:r>
            <a:r>
              <a:rPr lang="nl-NL" dirty="0" err="1"/>
              <a:t>social</a:t>
            </a:r>
            <a:r>
              <a:rPr lang="nl-NL" dirty="0"/>
              <a:t> media in te typen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907842" y="1225716"/>
            <a:ext cx="5217185" cy="4056750"/>
          </a:xfrm>
        </p:spPr>
        <p:txBody>
          <a:bodyPr anchor="t" anchorCtr="0">
            <a:noAutofit/>
          </a:bodyPr>
          <a:lstStyle>
            <a:lvl1pPr algn="l">
              <a:lnSpc>
                <a:spcPts val="2461"/>
              </a:lnSpc>
              <a:defRPr sz="1758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nl-BE" noProof="0" dirty="0"/>
              <a:t>Klik om de gegevens van de presentator in </a:t>
            </a:r>
            <a:r>
              <a:rPr lang="nl-BE" noProof="0"/>
              <a:t>te typen</a:t>
            </a:r>
            <a:endParaRPr lang="nl-BE" noProof="0" dirty="0"/>
          </a:p>
        </p:txBody>
      </p:sp>
      <p:sp>
        <p:nvSpPr>
          <p:cNvPr id="8" name="Titles positoning box" hidden="1"/>
          <p:cNvSpPr/>
          <p:nvPr/>
        </p:nvSpPr>
        <p:spPr>
          <a:xfrm>
            <a:off x="964465" y="1285875"/>
            <a:ext cx="10555957" cy="421858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1" y="0"/>
            <a:ext cx="2286011" cy="9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67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3713" y="95643"/>
            <a:ext cx="11043450" cy="6072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BE" noProof="0" dirty="0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726" y="839787"/>
            <a:ext cx="11039437" cy="470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63577" y="6292057"/>
            <a:ext cx="1615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8740" y="6324204"/>
            <a:ext cx="5873958" cy="307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 smtClean="0"/>
              <a:t>chemie@ugent | voorstelling van de opleiding</a:t>
            </a: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2754" y="6292057"/>
            <a:ext cx="648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64C8"/>
                </a:solidFill>
              </a:defRPr>
            </a:lvl1pPr>
          </a:lstStyle>
          <a:p>
            <a:fld id="{529EDA58-433B-4822-9AC0-26540D456304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tle positioning box" hidden="1"/>
          <p:cNvSpPr/>
          <p:nvPr/>
        </p:nvSpPr>
        <p:spPr>
          <a:xfrm>
            <a:off x="652023" y="258187"/>
            <a:ext cx="10885039" cy="325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sp>
        <p:nvSpPr>
          <p:cNvPr id="8" name="Text positoning box" hidden="1"/>
          <p:cNvSpPr/>
          <p:nvPr/>
        </p:nvSpPr>
        <p:spPr>
          <a:xfrm>
            <a:off x="652023" y="1113750"/>
            <a:ext cx="5786791" cy="44296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sp>
        <p:nvSpPr>
          <p:cNvPr id="9" name="Logo positioning box" hidden="1"/>
          <p:cNvSpPr/>
          <p:nvPr/>
        </p:nvSpPr>
        <p:spPr>
          <a:xfrm flipV="1">
            <a:off x="653103" y="5539811"/>
            <a:ext cx="10883960" cy="9958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4" y="5559019"/>
            <a:ext cx="1623178" cy="1298981"/>
          </a:xfrm>
          <a:prstGeom prst="rect">
            <a:avLst/>
          </a:prstGeom>
        </p:spPr>
      </p:pic>
      <p:sp>
        <p:nvSpPr>
          <p:cNvPr id="12" name="Text positoning box" hidden="1"/>
          <p:cNvSpPr/>
          <p:nvPr/>
        </p:nvSpPr>
        <p:spPr>
          <a:xfrm>
            <a:off x="6449530" y="1113750"/>
            <a:ext cx="642977" cy="44296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sp>
        <p:nvSpPr>
          <p:cNvPr id="13" name="Text positoning box" hidden="1"/>
          <p:cNvSpPr/>
          <p:nvPr/>
        </p:nvSpPr>
        <p:spPr>
          <a:xfrm>
            <a:off x="7101553" y="953691"/>
            <a:ext cx="4435509" cy="45897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</p:spTree>
    <p:extLst>
      <p:ext uri="{BB962C8B-B14F-4D97-AF65-F5344CB8AC3E}">
        <p14:creationId xmlns:p14="http://schemas.microsoft.com/office/powerpoint/2010/main" val="126142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hf hdr="0" dt="0"/>
  <p:txStyles>
    <p:titleStyle>
      <a:lvl1pPr algn="l" defTabSz="914289" rtl="0" eaLnBrk="1" latinLnBrk="0" hangingPunct="1">
        <a:lnSpc>
          <a:spcPct val="90000"/>
        </a:lnSpc>
        <a:spcBef>
          <a:spcPct val="0"/>
        </a:spcBef>
        <a:buNone/>
        <a:defRPr sz="3797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377266" indent="-316993" algn="l" defTabSz="91428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defRPr sz="3375" kern="1200">
          <a:solidFill>
            <a:schemeClr val="tx1"/>
          </a:solidFill>
          <a:latin typeface="+mn-lt"/>
          <a:ea typeface="+mn-ea"/>
          <a:cs typeface="+mn-cs"/>
        </a:defRPr>
      </a:lvl1pPr>
      <a:lvl2pPr marL="822619" indent="-316993" algn="l" defTabSz="32145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3375" kern="1200">
          <a:solidFill>
            <a:schemeClr val="tx1"/>
          </a:solidFill>
          <a:latin typeface="+mn-lt"/>
          <a:ea typeface="+mn-ea"/>
          <a:cs typeface="+mn-cs"/>
        </a:defRPr>
      </a:lvl2pPr>
      <a:lvl3pPr marL="1234485" indent="-316395" algn="l" defTabSz="91428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3375" kern="1200">
          <a:solidFill>
            <a:schemeClr val="tx1"/>
          </a:solidFill>
          <a:latin typeface="+mn-lt"/>
          <a:ea typeface="+mn-ea"/>
          <a:cs typeface="+mn-cs"/>
        </a:defRPr>
      </a:lvl3pPr>
      <a:lvl4pPr marL="1013483" indent="-387312" algn="l" defTabSz="91428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–"/>
        <a:defRPr sz="3375" kern="1200">
          <a:solidFill>
            <a:schemeClr val="tx1"/>
          </a:solidFill>
          <a:latin typeface="+mn-lt"/>
          <a:ea typeface="+mn-ea"/>
          <a:cs typeface="+mn-cs"/>
        </a:defRPr>
      </a:lvl4pPr>
      <a:lvl5pPr marL="1828289" indent="-814805" algn="l" defTabSz="91428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3375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5" indent="-228572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9" indent="-228572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3" indent="-228572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28" indent="-228572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4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9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3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7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3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7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1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56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22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23.jp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24.jp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25.jp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26.jp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27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28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29.jp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29.jp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youtube.com/watch?v=f4mp4TWYfB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gif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gif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jp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20.jp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907842" y="1607344"/>
            <a:ext cx="10676456" cy="3119285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sz="6000" b="1" u="none" cap="none" dirty="0" err="1" smtClean="0"/>
              <a:t>Chemie</a:t>
            </a:r>
            <a:r>
              <a:rPr lang="en-US" u="none" cap="none" dirty="0" smtClean="0"/>
              <a:t/>
            </a:r>
            <a:br>
              <a:rPr lang="en-US" u="none" cap="none" dirty="0" smtClean="0"/>
            </a:br>
            <a:r>
              <a:rPr lang="en-US" sz="4000" b="1" u="none" cap="none" dirty="0" err="1" smtClean="0"/>
              <a:t>Aard</a:t>
            </a:r>
            <a:r>
              <a:rPr lang="en-US" sz="4000" b="1" u="none" cap="none" dirty="0" smtClean="0"/>
              <a:t> van de </a:t>
            </a:r>
            <a:r>
              <a:rPr lang="en-US" sz="4000" b="1" u="none" cap="none" dirty="0" err="1" smtClean="0"/>
              <a:t>materie</a:t>
            </a:r>
            <a:endParaRPr lang="nl-BE" sz="4000" b="1" u="none" cap="none" dirty="0"/>
          </a:p>
        </p:txBody>
      </p:sp>
    </p:spTree>
    <p:extLst>
      <p:ext uri="{BB962C8B-B14F-4D97-AF65-F5344CB8AC3E}">
        <p14:creationId xmlns:p14="http://schemas.microsoft.com/office/powerpoint/2010/main" val="15980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195414" y="3047589"/>
            <a:ext cx="112751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Rectangle 57"/>
          <p:cNvSpPr/>
          <p:nvPr/>
        </p:nvSpPr>
        <p:spPr>
          <a:xfrm>
            <a:off x="3336011" y="3047588"/>
            <a:ext cx="906445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Rectangle 58"/>
          <p:cNvSpPr/>
          <p:nvPr/>
        </p:nvSpPr>
        <p:spPr>
          <a:xfrm>
            <a:off x="4241640" y="3047588"/>
            <a:ext cx="81238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Rectangle 59"/>
          <p:cNvSpPr/>
          <p:nvPr/>
        </p:nvSpPr>
        <p:spPr>
          <a:xfrm>
            <a:off x="5047990" y="3047588"/>
            <a:ext cx="1375241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Rectangle 60"/>
          <p:cNvSpPr/>
          <p:nvPr/>
        </p:nvSpPr>
        <p:spPr>
          <a:xfrm>
            <a:off x="6423973" y="3047587"/>
            <a:ext cx="161443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Rectangle 61"/>
          <p:cNvSpPr/>
          <p:nvPr/>
        </p:nvSpPr>
        <p:spPr>
          <a:xfrm>
            <a:off x="8045976" y="3047586"/>
            <a:ext cx="110822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tangle 62"/>
          <p:cNvSpPr/>
          <p:nvPr/>
        </p:nvSpPr>
        <p:spPr>
          <a:xfrm>
            <a:off x="9161772" y="3047586"/>
            <a:ext cx="682489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tangle 63"/>
          <p:cNvSpPr/>
          <p:nvPr/>
        </p:nvSpPr>
        <p:spPr>
          <a:xfrm>
            <a:off x="9850837" y="3047585"/>
            <a:ext cx="520663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Rectangle 65"/>
          <p:cNvSpPr/>
          <p:nvPr/>
        </p:nvSpPr>
        <p:spPr>
          <a:xfrm>
            <a:off x="10365123" y="4154000"/>
            <a:ext cx="395047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tangle 66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4055914" y="2888500"/>
            <a:ext cx="4085372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56" y="2888500"/>
            <a:ext cx="3240000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5285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336011" y="3047588"/>
            <a:ext cx="906445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Rectangle 58"/>
          <p:cNvSpPr/>
          <p:nvPr/>
        </p:nvSpPr>
        <p:spPr>
          <a:xfrm>
            <a:off x="4241640" y="3047588"/>
            <a:ext cx="81238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Rectangle 59"/>
          <p:cNvSpPr/>
          <p:nvPr/>
        </p:nvSpPr>
        <p:spPr>
          <a:xfrm>
            <a:off x="5047990" y="3047588"/>
            <a:ext cx="1375241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Rectangle 60"/>
          <p:cNvSpPr/>
          <p:nvPr/>
        </p:nvSpPr>
        <p:spPr>
          <a:xfrm>
            <a:off x="6423973" y="3047587"/>
            <a:ext cx="161443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Rectangle 61"/>
          <p:cNvSpPr/>
          <p:nvPr/>
        </p:nvSpPr>
        <p:spPr>
          <a:xfrm>
            <a:off x="8045976" y="3047586"/>
            <a:ext cx="110822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tangle 62"/>
          <p:cNvSpPr/>
          <p:nvPr/>
        </p:nvSpPr>
        <p:spPr>
          <a:xfrm>
            <a:off x="9161772" y="3047586"/>
            <a:ext cx="682489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tangle 63"/>
          <p:cNvSpPr/>
          <p:nvPr/>
        </p:nvSpPr>
        <p:spPr>
          <a:xfrm>
            <a:off x="9850837" y="3047585"/>
            <a:ext cx="520663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Rectangle 65"/>
          <p:cNvSpPr/>
          <p:nvPr/>
        </p:nvSpPr>
        <p:spPr>
          <a:xfrm>
            <a:off x="10365123" y="4154000"/>
            <a:ext cx="395047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tangle 66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56" y="2888500"/>
            <a:ext cx="3240000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5" y="2888500"/>
            <a:ext cx="2857509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0428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241640" y="3047588"/>
            <a:ext cx="81238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Rectangle 59"/>
          <p:cNvSpPr/>
          <p:nvPr/>
        </p:nvSpPr>
        <p:spPr>
          <a:xfrm>
            <a:off x="5047990" y="3047588"/>
            <a:ext cx="1375241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Rectangle 60"/>
          <p:cNvSpPr/>
          <p:nvPr/>
        </p:nvSpPr>
        <p:spPr>
          <a:xfrm>
            <a:off x="6423973" y="3047587"/>
            <a:ext cx="161443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Rectangle 61"/>
          <p:cNvSpPr/>
          <p:nvPr/>
        </p:nvSpPr>
        <p:spPr>
          <a:xfrm>
            <a:off x="8045976" y="3047586"/>
            <a:ext cx="110822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tangle 62"/>
          <p:cNvSpPr/>
          <p:nvPr/>
        </p:nvSpPr>
        <p:spPr>
          <a:xfrm>
            <a:off x="9161772" y="3047586"/>
            <a:ext cx="682489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tangle 63"/>
          <p:cNvSpPr/>
          <p:nvPr/>
        </p:nvSpPr>
        <p:spPr>
          <a:xfrm>
            <a:off x="9850837" y="3047585"/>
            <a:ext cx="520663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Rectangle 65"/>
          <p:cNvSpPr/>
          <p:nvPr/>
        </p:nvSpPr>
        <p:spPr>
          <a:xfrm>
            <a:off x="10365123" y="4154000"/>
            <a:ext cx="395047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tangle 66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5" y="2888500"/>
            <a:ext cx="2857509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06" y="2888500"/>
            <a:ext cx="4962866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2301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047990" y="3047588"/>
            <a:ext cx="1375241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Rectangle 60"/>
          <p:cNvSpPr/>
          <p:nvPr/>
        </p:nvSpPr>
        <p:spPr>
          <a:xfrm>
            <a:off x="6423973" y="3047587"/>
            <a:ext cx="161443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Rectangle 61"/>
          <p:cNvSpPr/>
          <p:nvPr/>
        </p:nvSpPr>
        <p:spPr>
          <a:xfrm>
            <a:off x="8045976" y="3047586"/>
            <a:ext cx="110822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tangle 62"/>
          <p:cNvSpPr/>
          <p:nvPr/>
        </p:nvSpPr>
        <p:spPr>
          <a:xfrm>
            <a:off x="9161772" y="3047586"/>
            <a:ext cx="682489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tangle 63"/>
          <p:cNvSpPr/>
          <p:nvPr/>
        </p:nvSpPr>
        <p:spPr>
          <a:xfrm>
            <a:off x="9850837" y="3047585"/>
            <a:ext cx="520663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Rectangle 65"/>
          <p:cNvSpPr/>
          <p:nvPr/>
        </p:nvSpPr>
        <p:spPr>
          <a:xfrm>
            <a:off x="10365123" y="4154000"/>
            <a:ext cx="395047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tangle 66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00" y="2888500"/>
            <a:ext cx="4962866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96" y="2887200"/>
            <a:ext cx="5763873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40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423973" y="3047587"/>
            <a:ext cx="161443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Rectangle 61"/>
          <p:cNvSpPr/>
          <p:nvPr/>
        </p:nvSpPr>
        <p:spPr>
          <a:xfrm>
            <a:off x="8045976" y="3047586"/>
            <a:ext cx="110822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tangle 62"/>
          <p:cNvSpPr/>
          <p:nvPr/>
        </p:nvSpPr>
        <p:spPr>
          <a:xfrm>
            <a:off x="9161772" y="3047586"/>
            <a:ext cx="682489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tangle 63"/>
          <p:cNvSpPr/>
          <p:nvPr/>
        </p:nvSpPr>
        <p:spPr>
          <a:xfrm>
            <a:off x="9850837" y="3047585"/>
            <a:ext cx="520663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Rectangle 65"/>
          <p:cNvSpPr/>
          <p:nvPr/>
        </p:nvSpPr>
        <p:spPr>
          <a:xfrm>
            <a:off x="10365123" y="4154000"/>
            <a:ext cx="395047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tangle 66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63" y="2888500"/>
            <a:ext cx="5763873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4061871" y="2888500"/>
            <a:ext cx="4067631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3783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8045976" y="3047586"/>
            <a:ext cx="110822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tangle 62"/>
          <p:cNvSpPr/>
          <p:nvPr/>
        </p:nvSpPr>
        <p:spPr>
          <a:xfrm>
            <a:off x="9161772" y="3047586"/>
            <a:ext cx="682489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tangle 63"/>
          <p:cNvSpPr/>
          <p:nvPr/>
        </p:nvSpPr>
        <p:spPr>
          <a:xfrm>
            <a:off x="9850837" y="3047585"/>
            <a:ext cx="520663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Rectangle 65"/>
          <p:cNvSpPr/>
          <p:nvPr/>
        </p:nvSpPr>
        <p:spPr>
          <a:xfrm>
            <a:off x="10365123" y="4154000"/>
            <a:ext cx="395047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tangle 66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4060800" y="2888500"/>
            <a:ext cx="4067631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10" y="2888500"/>
            <a:ext cx="2531779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4015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9161772" y="3047586"/>
            <a:ext cx="682489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tangle 63"/>
          <p:cNvSpPr/>
          <p:nvPr/>
        </p:nvSpPr>
        <p:spPr>
          <a:xfrm>
            <a:off x="9850837" y="3047585"/>
            <a:ext cx="520663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Rectangle 65"/>
          <p:cNvSpPr/>
          <p:nvPr/>
        </p:nvSpPr>
        <p:spPr>
          <a:xfrm>
            <a:off x="10365123" y="4154000"/>
            <a:ext cx="395047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tangle 66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10" y="2888500"/>
            <a:ext cx="2531779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5163795" y="2888500"/>
            <a:ext cx="1847334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313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9850837" y="3047585"/>
            <a:ext cx="520663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Rectangle 65"/>
          <p:cNvSpPr/>
          <p:nvPr/>
        </p:nvSpPr>
        <p:spPr>
          <a:xfrm>
            <a:off x="10365123" y="4154000"/>
            <a:ext cx="395047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tangle 66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5165319" y="2888500"/>
            <a:ext cx="1847334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56" y="2888500"/>
            <a:ext cx="5837846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9319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39" y="2888500"/>
            <a:ext cx="5837846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2548394" y="5058756"/>
            <a:ext cx="7095212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nanometer = 10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keer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atomaire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schaal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11504070" y="420908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4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43" grpId="0" animBg="1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726" y="839788"/>
            <a:ext cx="11039437" cy="1717393"/>
          </a:xfrm>
        </p:spPr>
        <p:txBody>
          <a:bodyPr>
            <a:spAutoFit/>
          </a:bodyPr>
          <a:lstStyle/>
          <a:p>
            <a:pPr marL="60273" indent="0">
              <a:buNone/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Historische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basis</a:t>
            </a:r>
          </a:p>
          <a:p>
            <a:pPr marL="447675" indent="-269875">
              <a:buFont typeface="Arial" panose="020B0604020202020204" pitchFamily="34" charset="0"/>
              <a:buChar char="•"/>
            </a:pP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Klassieke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oudheid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(5</a:t>
            </a:r>
            <a:r>
              <a:rPr lang="en-US" sz="2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eeuw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ADC) –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Democritos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7675" indent="-269875">
              <a:buFont typeface="Arial" panose="020B0604020202020204" pitchFamily="34" charset="0"/>
              <a:buChar char="•"/>
            </a:pP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theorie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~1800) – Dalton, Avogadro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19</a:t>
            </a:fld>
            <a:endParaRPr lang="nl-B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3713" y="95643"/>
            <a:ext cx="11043450" cy="607284"/>
          </a:xfrm>
        </p:spPr>
        <p:txBody>
          <a:bodyPr/>
          <a:lstStyle/>
          <a:p>
            <a:r>
              <a:rPr lang="en-US" sz="3800" b="1" u="none" cap="none" dirty="0" err="1" smtClean="0"/>
              <a:t>Materie</a:t>
            </a:r>
            <a:r>
              <a:rPr lang="en-US" sz="3800" b="1" u="none" cap="none" dirty="0" smtClean="0"/>
              <a:t> - </a:t>
            </a:r>
            <a:r>
              <a:rPr lang="en-US" sz="3800" b="1" u="none" cap="none" dirty="0" err="1" smtClean="0"/>
              <a:t>atoomtheorie</a:t>
            </a:r>
            <a:endParaRPr lang="nl-BE" sz="3800" b="1" u="none" cap="none" dirty="0"/>
          </a:p>
        </p:txBody>
      </p:sp>
      <p:sp>
        <p:nvSpPr>
          <p:cNvPr id="2" name="TextBox 1"/>
          <p:cNvSpPr txBox="1"/>
          <p:nvPr/>
        </p:nvSpPr>
        <p:spPr>
          <a:xfrm>
            <a:off x="583713" y="2694042"/>
            <a:ext cx="1104345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nl-NL" sz="2400" dirty="0" smtClean="0">
                <a:latin typeface="Arial Narrow" panose="020B0606020202030204" pitchFamily="34" charset="0"/>
              </a:rPr>
              <a:t>Materie is samengesteld </a:t>
            </a:r>
            <a:r>
              <a:rPr lang="nl-NL" sz="2400" dirty="0">
                <a:latin typeface="Arial Narrow" panose="020B0606020202030204" pitchFamily="34" charset="0"/>
              </a:rPr>
              <a:t>uit </a:t>
            </a:r>
            <a:r>
              <a:rPr lang="nl-NL" sz="2400" b="1" dirty="0">
                <a:latin typeface="Arial Narrow" panose="020B0606020202030204" pitchFamily="34" charset="0"/>
              </a:rPr>
              <a:t>kleine, ondeelbare partikels (Gr. “a-</a:t>
            </a:r>
            <a:r>
              <a:rPr lang="nl-NL" sz="2400" b="1" dirty="0" err="1">
                <a:latin typeface="Arial Narrow" panose="020B0606020202030204" pitchFamily="34" charset="0"/>
              </a:rPr>
              <a:t>tomos</a:t>
            </a:r>
            <a:r>
              <a:rPr lang="nl-NL" sz="2400" b="1" dirty="0">
                <a:latin typeface="Arial Narrow" panose="020B0606020202030204" pitchFamily="34" charset="0"/>
              </a:rPr>
              <a:t>”: niet gesneden).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nl-NL" sz="2400" dirty="0">
                <a:latin typeface="Arial Narrow" panose="020B0606020202030204" pitchFamily="34" charset="0"/>
              </a:rPr>
              <a:t>De atomen van een gegeven element bezitten </a:t>
            </a:r>
            <a:r>
              <a:rPr lang="nl-NL" sz="2400" b="1" dirty="0" smtClean="0">
                <a:latin typeface="Arial Narrow" panose="020B0606020202030204" pitchFamily="34" charset="0"/>
              </a:rPr>
              <a:t>unieke </a:t>
            </a:r>
            <a:r>
              <a:rPr lang="nl-NL" sz="2400" b="1" dirty="0">
                <a:latin typeface="Arial Narrow" panose="020B0606020202030204" pitchFamily="34" charset="0"/>
              </a:rPr>
              <a:t>eigenschappen</a:t>
            </a:r>
            <a:r>
              <a:rPr lang="nl-NL" sz="2400" dirty="0">
                <a:latin typeface="Arial Narrow" panose="020B0606020202030204" pitchFamily="34" charset="0"/>
              </a:rPr>
              <a:t> en </a:t>
            </a:r>
            <a:r>
              <a:rPr lang="nl-NL" sz="2400" b="1" dirty="0">
                <a:latin typeface="Arial Narrow" panose="020B0606020202030204" pitchFamily="34" charset="0"/>
              </a:rPr>
              <a:t>eigen massa</a:t>
            </a:r>
            <a:r>
              <a:rPr lang="nl-NL" sz="2400" dirty="0">
                <a:latin typeface="Arial Narrow" panose="020B0606020202030204" pitchFamily="34" charset="0"/>
              </a:rPr>
              <a:t>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nl-NL" sz="2400" dirty="0" smtClean="0">
                <a:latin typeface="Arial Narrow" panose="020B0606020202030204" pitchFamily="34" charset="0"/>
              </a:rPr>
              <a:t>Atomen </a:t>
            </a:r>
            <a:r>
              <a:rPr lang="nl-NL" sz="2400" dirty="0">
                <a:latin typeface="Arial Narrow" panose="020B0606020202030204" pitchFamily="34" charset="0"/>
              </a:rPr>
              <a:t>zijn </a:t>
            </a:r>
            <a:r>
              <a:rPr lang="nl-NL" sz="2400" b="1" dirty="0">
                <a:latin typeface="Arial Narrow" panose="020B0606020202030204" pitchFamily="34" charset="0"/>
              </a:rPr>
              <a:t>onverwoestbaar</a:t>
            </a:r>
            <a:r>
              <a:rPr lang="nl-NL" sz="2400" dirty="0">
                <a:latin typeface="Arial Narrow" panose="020B0606020202030204" pitchFamily="34" charset="0"/>
              </a:rPr>
              <a:t> en behouden hun identiteit na een </a:t>
            </a:r>
            <a:r>
              <a:rPr lang="nl-NL" sz="2400" dirty="0" smtClean="0">
                <a:latin typeface="Arial Narrow" panose="020B0606020202030204" pitchFamily="34" charset="0"/>
              </a:rPr>
              <a:t>chemische omzetting.</a:t>
            </a:r>
            <a:endParaRPr lang="nl-NL" sz="2400" dirty="0">
              <a:latin typeface="Arial Narrow" panose="020B0606020202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nl-NL" sz="2400" dirty="0" smtClean="0">
                <a:latin typeface="Arial Narrow" panose="020B0606020202030204" pitchFamily="34" charset="0"/>
              </a:rPr>
              <a:t>De </a:t>
            </a:r>
            <a:r>
              <a:rPr lang="nl-NL" sz="2400" b="1" dirty="0" smtClean="0">
                <a:latin typeface="Arial Narrow" panose="020B0606020202030204" pitchFamily="34" charset="0"/>
              </a:rPr>
              <a:t>bouwstenen van zuivere stoffen</a:t>
            </a:r>
            <a:r>
              <a:rPr lang="nl-NL" sz="2400" dirty="0" smtClean="0">
                <a:latin typeface="Arial Narrow" panose="020B0606020202030204" pitchFamily="34" charset="0"/>
              </a:rPr>
              <a:t> worden </a:t>
            </a:r>
            <a:r>
              <a:rPr lang="nl-NL" sz="2400" dirty="0">
                <a:latin typeface="Arial Narrow" panose="020B0606020202030204" pitchFamily="34" charset="0"/>
              </a:rPr>
              <a:t>gevormd wanneer atomen met elkaar </a:t>
            </a:r>
            <a:r>
              <a:rPr lang="nl-NL" sz="2400" b="1" dirty="0">
                <a:latin typeface="Arial Narrow" panose="020B0606020202030204" pitchFamily="34" charset="0"/>
              </a:rPr>
              <a:t>combineren</a:t>
            </a:r>
            <a:r>
              <a:rPr lang="nl-NL" sz="2400" dirty="0">
                <a:latin typeface="Arial Narrow" panose="020B0606020202030204" pitchFamily="34" charset="0"/>
              </a:rPr>
              <a:t>. Een gegeven verbinding heeft steeds </a:t>
            </a:r>
            <a:r>
              <a:rPr lang="nl-NL" sz="2400" b="1" dirty="0">
                <a:latin typeface="Arial Narrow" panose="020B0606020202030204" pitchFamily="34" charset="0"/>
              </a:rPr>
              <a:t>dezelfde verhouding</a:t>
            </a:r>
            <a:r>
              <a:rPr lang="nl-NL" sz="2400" dirty="0">
                <a:latin typeface="Arial Narrow" panose="020B0606020202030204" pitchFamily="34" charset="0"/>
              </a:rPr>
              <a:t> van de atomen van de samenstellende elementen. </a:t>
            </a:r>
            <a:endParaRPr lang="nl-BE" sz="25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622585" y="5112393"/>
            <a:ext cx="5004578" cy="640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Merk</a:t>
            </a:r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 – element ≠ </a:t>
            </a: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atoom</a:t>
            </a:r>
            <a:endParaRPr lang="en-US" sz="25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191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uiExpand="1" build="p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726" y="839788"/>
            <a:ext cx="11039437" cy="628066"/>
          </a:xfrm>
        </p:spPr>
        <p:txBody>
          <a:bodyPr>
            <a:normAutofit lnSpcReduction="10000"/>
          </a:bodyPr>
          <a:lstStyle/>
          <a:p>
            <a:pPr marL="60273" indent="0">
              <a:buNone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zeggen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bekende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bronnen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2</a:t>
            </a:fld>
            <a:endParaRPr lang="nl-B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3713" y="95643"/>
            <a:ext cx="11043450" cy="607284"/>
          </a:xfrm>
        </p:spPr>
        <p:txBody>
          <a:bodyPr/>
          <a:lstStyle/>
          <a:p>
            <a:r>
              <a:rPr lang="en-US" sz="3800" b="1" u="none" cap="none" dirty="0" err="1" smtClean="0"/>
              <a:t>Chemie</a:t>
            </a:r>
            <a:endParaRPr lang="nl-BE" sz="3800" b="1" u="none" cap="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3" y="1729660"/>
            <a:ext cx="10795674" cy="36731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1364" y="3666576"/>
            <a:ext cx="4895583" cy="224289"/>
          </a:xfrm>
          <a:prstGeom prst="rect">
            <a:avLst/>
          </a:prstGeom>
          <a:solidFill>
            <a:srgbClr val="92D050">
              <a:alpha val="4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7619879" y="4434797"/>
            <a:ext cx="3446227" cy="221179"/>
          </a:xfrm>
          <a:prstGeom prst="rect">
            <a:avLst/>
          </a:prstGeom>
          <a:solidFill>
            <a:srgbClr val="92D050">
              <a:alpha val="4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001364" y="4434797"/>
            <a:ext cx="6481787" cy="221179"/>
          </a:xfrm>
          <a:prstGeom prst="rect">
            <a:avLst/>
          </a:prstGeom>
          <a:solidFill>
            <a:srgbClr val="92D050">
              <a:alpha val="4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325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726" y="839788"/>
            <a:ext cx="11039437" cy="1200329"/>
          </a:xfrm>
        </p:spPr>
        <p:txBody>
          <a:bodyPr>
            <a:spAutoFit/>
          </a:bodyPr>
          <a:lstStyle/>
          <a:p>
            <a:pPr marL="60273" indent="0">
              <a:buNone/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van Dalton –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experimentele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Wet van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veelvuldige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verhoudingen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20</a:t>
            </a:fld>
            <a:endParaRPr lang="nl-B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3713" y="95643"/>
            <a:ext cx="11043450" cy="607284"/>
          </a:xfrm>
        </p:spPr>
        <p:txBody>
          <a:bodyPr/>
          <a:lstStyle/>
          <a:p>
            <a:r>
              <a:rPr lang="en-US" sz="3800" b="1" u="none" cap="none" dirty="0" err="1" smtClean="0"/>
              <a:t>Materie</a:t>
            </a:r>
            <a:r>
              <a:rPr lang="en-US" sz="3800" b="1" u="none" cap="none" dirty="0" smtClean="0"/>
              <a:t> - </a:t>
            </a:r>
            <a:r>
              <a:rPr lang="en-US" sz="3800" b="1" u="none" cap="none" dirty="0" err="1" smtClean="0"/>
              <a:t>atoomtheorie</a:t>
            </a:r>
            <a:endParaRPr lang="nl-BE" sz="3800" b="1" u="none" cap="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24" y="3259192"/>
            <a:ext cx="5020751" cy="25605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5724" y="2074608"/>
            <a:ext cx="5020751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err="1" smtClean="0">
                <a:latin typeface="Arial Narrow" panose="020B0606020202030204" pitchFamily="34" charset="0"/>
              </a:rPr>
              <a:t>Er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bestaan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verschillende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verbindingen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tussen</a:t>
            </a:r>
            <a:r>
              <a:rPr lang="en-US" sz="2500" dirty="0" smtClean="0">
                <a:latin typeface="Arial Narrow" panose="020B0606020202030204" pitchFamily="34" charset="0"/>
              </a:rPr>
              <a:t> (</a:t>
            </a:r>
            <a:r>
              <a:rPr lang="en-US" sz="2500" dirty="0" err="1" smtClean="0">
                <a:latin typeface="Arial Narrow" panose="020B0606020202030204" pitchFamily="34" charset="0"/>
              </a:rPr>
              <a:t>bijvoorbeeld</a:t>
            </a:r>
            <a:r>
              <a:rPr lang="en-US" sz="2500" dirty="0" smtClean="0">
                <a:latin typeface="Arial Narrow" panose="020B0606020202030204" pitchFamily="34" charset="0"/>
              </a:rPr>
              <a:t>) </a:t>
            </a:r>
            <a:r>
              <a:rPr lang="en-US" sz="2500" dirty="0" err="1" smtClean="0">
                <a:latin typeface="Arial Narrow" panose="020B0606020202030204" pitchFamily="34" charset="0"/>
              </a:rPr>
              <a:t>zwavel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en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zuurstof</a:t>
            </a:r>
            <a:endParaRPr lang="nl-BE" sz="2500" dirty="0" smtClean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6412" y="2040117"/>
            <a:ext cx="5020751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smtClean="0">
                <a:latin typeface="Arial Narrow" panose="020B0606020202030204" pitchFamily="34" charset="0"/>
              </a:rPr>
              <a:t>Maar (Dalton) </a:t>
            </a:r>
            <a:r>
              <a:rPr lang="en-US" sz="2500" dirty="0" err="1" smtClean="0">
                <a:latin typeface="Arial Narrow" panose="020B0606020202030204" pitchFamily="34" charset="0"/>
              </a:rPr>
              <a:t>deze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combinaties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hebben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vaste</a:t>
            </a:r>
            <a:r>
              <a:rPr lang="en-US" sz="2500" dirty="0" smtClean="0">
                <a:latin typeface="Arial Narrow" panose="020B0606020202030204" pitchFamily="34" charset="0"/>
              </a:rPr>
              <a:t> &amp; </a:t>
            </a:r>
            <a:r>
              <a:rPr lang="en-US" sz="2500" dirty="0" err="1" smtClean="0">
                <a:latin typeface="Arial Narrow" panose="020B0606020202030204" pitchFamily="34" charset="0"/>
              </a:rPr>
              <a:t>eenvoudige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gewichtsfracties</a:t>
            </a:r>
            <a:endParaRPr lang="nl-BE" sz="2500" dirty="0" smtClean="0"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6412" y="5014653"/>
            <a:ext cx="5004578" cy="640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Begrijpbaar</a:t>
            </a:r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vanuit</a:t>
            </a:r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atoomtheorie</a:t>
            </a:r>
            <a:endParaRPr lang="en-US" sz="25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2462194"/>
                  </p:ext>
                </p:extLst>
              </p:nvPr>
            </p:nvGraphicFramePr>
            <p:xfrm>
              <a:off x="6675211" y="3268916"/>
              <a:ext cx="4883152" cy="1526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0788">
                      <a:extLst>
                        <a:ext uri="{9D8B030D-6E8A-4147-A177-3AD203B41FA5}">
                          <a16:colId xmlns:a16="http://schemas.microsoft.com/office/drawing/2014/main" val="106008936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1686017880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3770838838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1060915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err="1" smtClean="0">
                              <a:effectLst/>
                              <a:latin typeface="Arial Narrow" panose="020B0606020202030204" pitchFamily="34" charset="0"/>
                            </a:rPr>
                            <a:t>Verbinding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BE" i="0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𝐦</m:t>
                                        </m:r>
                                      </m:e>
                                      <m:sub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𝐎</m:t>
                                        </m:r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𝐈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𝐦</m:t>
                                        </m:r>
                                      </m:e>
                                      <m:sub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𝐎</m:t>
                                        </m:r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𝐈𝐈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nl-BE" i="0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8612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I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</a:t>
                          </a:r>
                          <a:r>
                            <a:rPr lang="en-US" baseline="0" dirty="0" smtClean="0">
                              <a:effectLst/>
                              <a:latin typeface="Arial Narrow" panose="020B0606020202030204" pitchFamily="34" charset="0"/>
                            </a:rPr>
                            <a:t>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2/3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98866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II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1.5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21343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2462194"/>
                  </p:ext>
                </p:extLst>
              </p:nvPr>
            </p:nvGraphicFramePr>
            <p:xfrm>
              <a:off x="6675211" y="3268916"/>
              <a:ext cx="4883152" cy="1526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0788">
                      <a:extLst>
                        <a:ext uri="{9D8B030D-6E8A-4147-A177-3AD203B41FA5}">
                          <a16:colId xmlns:a16="http://schemas.microsoft.com/office/drawing/2014/main" val="106008936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1686017880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3770838838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1060915663"/>
                        </a:ext>
                      </a:extLst>
                    </a:gridCol>
                  </a:tblGrid>
                  <a:tr h="52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err="1" smtClean="0">
                              <a:effectLst/>
                              <a:latin typeface="Arial Narrow" panose="020B0606020202030204" pitchFamily="34" charset="0"/>
                            </a:rPr>
                            <a:t>Verbinding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00" t="-1163" r="-202500" b="-2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498" t="-1163" r="-101493" b="-2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2000" t="-1163" r="-2000" b="-2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861285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I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</a:t>
                          </a:r>
                          <a:r>
                            <a:rPr lang="en-US" baseline="0" dirty="0" smtClean="0">
                              <a:effectLst/>
                              <a:latin typeface="Arial Narrow" panose="020B0606020202030204" pitchFamily="34" charset="0"/>
                            </a:rPr>
                            <a:t>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2/3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988664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II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1.5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21343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0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726" y="839788"/>
            <a:ext cx="11039437" cy="1200329"/>
          </a:xfrm>
        </p:spPr>
        <p:txBody>
          <a:bodyPr>
            <a:spAutoFit/>
          </a:bodyPr>
          <a:lstStyle/>
          <a:p>
            <a:pPr marL="60273" indent="0">
              <a:buNone/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wegen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tellen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zien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Relatieve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massa’s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21</a:t>
            </a:fld>
            <a:endParaRPr lang="nl-B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3713" y="95643"/>
            <a:ext cx="11043450" cy="607284"/>
          </a:xfrm>
        </p:spPr>
        <p:txBody>
          <a:bodyPr/>
          <a:lstStyle/>
          <a:p>
            <a:r>
              <a:rPr lang="en-US" sz="3800" b="1" u="none" cap="none" dirty="0" err="1" smtClean="0"/>
              <a:t>Materie</a:t>
            </a:r>
            <a:r>
              <a:rPr lang="en-US" sz="3800" b="1" u="none" cap="none" dirty="0" smtClean="0"/>
              <a:t> - </a:t>
            </a:r>
            <a:r>
              <a:rPr lang="en-US" sz="3800" b="1" u="none" cap="none" dirty="0" err="1" smtClean="0"/>
              <a:t>atoomtheorie</a:t>
            </a:r>
            <a:endParaRPr lang="nl-BE" sz="3800" b="1" u="none" cap="none" dirty="0"/>
          </a:p>
        </p:txBody>
      </p:sp>
      <p:sp>
        <p:nvSpPr>
          <p:cNvPr id="9" name="TextBox 8"/>
          <p:cNvSpPr txBox="1"/>
          <p:nvPr/>
        </p:nvSpPr>
        <p:spPr>
          <a:xfrm>
            <a:off x="583713" y="2051409"/>
            <a:ext cx="5020751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smtClean="0">
                <a:latin typeface="Arial Narrow" panose="020B0606020202030204" pitchFamily="34" charset="0"/>
              </a:rPr>
              <a:t>Maar (Dalton) </a:t>
            </a:r>
            <a:r>
              <a:rPr lang="en-US" sz="2500" dirty="0" err="1" smtClean="0">
                <a:latin typeface="Arial Narrow" panose="020B0606020202030204" pitchFamily="34" charset="0"/>
              </a:rPr>
              <a:t>deze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combinaties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hebben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vaste</a:t>
            </a:r>
            <a:r>
              <a:rPr lang="en-US" sz="2500" dirty="0" smtClean="0">
                <a:latin typeface="Arial Narrow" panose="020B0606020202030204" pitchFamily="34" charset="0"/>
              </a:rPr>
              <a:t> &amp; </a:t>
            </a:r>
            <a:r>
              <a:rPr lang="en-US" sz="2500" dirty="0" err="1" smtClean="0">
                <a:latin typeface="Arial Narrow" panose="020B0606020202030204" pitchFamily="34" charset="0"/>
              </a:rPr>
              <a:t>eenvoudige</a:t>
            </a:r>
            <a:r>
              <a:rPr lang="en-US" sz="2500" dirty="0" smtClean="0">
                <a:latin typeface="Arial Narrow" panose="020B0606020202030204" pitchFamily="34" charset="0"/>
              </a:rPr>
              <a:t> </a:t>
            </a:r>
            <a:r>
              <a:rPr lang="en-US" sz="2500" dirty="0" err="1" smtClean="0">
                <a:latin typeface="Arial Narrow" panose="020B0606020202030204" pitchFamily="34" charset="0"/>
              </a:rPr>
              <a:t>gewichtsfracties</a:t>
            </a:r>
            <a:endParaRPr lang="nl-BE" sz="2500" dirty="0" smtClean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8298218"/>
                  </p:ext>
                </p:extLst>
              </p:nvPr>
            </p:nvGraphicFramePr>
            <p:xfrm>
              <a:off x="652512" y="3280208"/>
              <a:ext cx="4883152" cy="1526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0788">
                      <a:extLst>
                        <a:ext uri="{9D8B030D-6E8A-4147-A177-3AD203B41FA5}">
                          <a16:colId xmlns:a16="http://schemas.microsoft.com/office/drawing/2014/main" val="106008936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1686017880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3770838838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1060915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err="1" smtClean="0">
                              <a:effectLst/>
                              <a:latin typeface="Arial Narrow" panose="020B0606020202030204" pitchFamily="34" charset="0"/>
                            </a:rPr>
                            <a:t>Verbinding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BE" i="0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𝐦</m:t>
                                        </m:r>
                                      </m:e>
                                      <m:sub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𝐎</m:t>
                                        </m:r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𝐈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𝐦</m:t>
                                        </m:r>
                                      </m:e>
                                      <m:sub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𝐎</m:t>
                                        </m:r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𝐈𝐈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nl-BE" i="0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8612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I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</a:t>
                          </a:r>
                          <a:r>
                            <a:rPr lang="en-US" baseline="0" dirty="0" smtClean="0">
                              <a:effectLst/>
                              <a:latin typeface="Arial Narrow" panose="020B0606020202030204" pitchFamily="34" charset="0"/>
                            </a:rPr>
                            <a:t>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2/3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98866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II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1.5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21343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8298218"/>
                  </p:ext>
                </p:extLst>
              </p:nvPr>
            </p:nvGraphicFramePr>
            <p:xfrm>
              <a:off x="652512" y="3280208"/>
              <a:ext cx="4883152" cy="1526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0788">
                      <a:extLst>
                        <a:ext uri="{9D8B030D-6E8A-4147-A177-3AD203B41FA5}">
                          <a16:colId xmlns:a16="http://schemas.microsoft.com/office/drawing/2014/main" val="106008936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1686017880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3770838838"/>
                        </a:ext>
                      </a:extLst>
                    </a:gridCol>
                    <a:gridCol w="1220788">
                      <a:extLst>
                        <a:ext uri="{9D8B030D-6E8A-4147-A177-3AD203B41FA5}">
                          <a16:colId xmlns:a16="http://schemas.microsoft.com/office/drawing/2014/main" val="1060915663"/>
                        </a:ext>
                      </a:extLst>
                    </a:gridCol>
                  </a:tblGrid>
                  <a:tr h="5210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err="1" smtClean="0">
                              <a:effectLst/>
                              <a:latin typeface="Arial Narrow" panose="020B0606020202030204" pitchFamily="34" charset="0"/>
                            </a:rPr>
                            <a:t>Verbinding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500" t="-1163" r="-202500" b="-2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498" t="-1163" r="-101493" b="-2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000" t="-1163" r="-2000" b="-2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861285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I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</a:t>
                          </a:r>
                          <a:r>
                            <a:rPr lang="en-US" baseline="0" dirty="0" smtClean="0">
                              <a:effectLst/>
                              <a:latin typeface="Arial Narrow" panose="020B0606020202030204" pitchFamily="34" charset="0"/>
                            </a:rPr>
                            <a:t>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2/3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988664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II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1.0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effectLst/>
                              <a:latin typeface="Arial Narrow" panose="020B0606020202030204" pitchFamily="34" charset="0"/>
                            </a:rPr>
                            <a:t>1.5 gr</a:t>
                          </a: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nl-BE" dirty="0">
                            <a:effectLst/>
                            <a:latin typeface="Arial Narrow" panose="020B0606020202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21343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/>
          <p:cNvSpPr txBox="1"/>
          <p:nvPr/>
        </p:nvSpPr>
        <p:spPr>
          <a:xfrm>
            <a:off x="583713" y="5025945"/>
            <a:ext cx="5004578" cy="640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Begrijpbaar</a:t>
            </a:r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vanuit</a:t>
            </a:r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atoomtheorie</a:t>
            </a:r>
            <a:endParaRPr lang="en-US" sz="25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43425" y="2051409"/>
            <a:ext cx="7067565" cy="2434866"/>
            <a:chOff x="4543425" y="2051409"/>
            <a:chExt cx="7067565" cy="2434866"/>
          </a:xfrm>
        </p:grpSpPr>
        <p:grpSp>
          <p:nvGrpSpPr>
            <p:cNvPr id="4" name="Group 3"/>
            <p:cNvGrpSpPr/>
            <p:nvPr/>
          </p:nvGrpSpPr>
          <p:grpSpPr>
            <a:xfrm>
              <a:off x="4543425" y="3261099"/>
              <a:ext cx="2046814" cy="1225176"/>
              <a:chOff x="4543425" y="3261099"/>
              <a:chExt cx="2046814" cy="1225176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4543425" y="4114800"/>
                <a:ext cx="771525" cy="371475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" idx="7"/>
                <a:endCxn id="13" idx="1"/>
              </p:cNvCxnSpPr>
              <p:nvPr/>
            </p:nvCxnSpPr>
            <p:spPr>
              <a:xfrm flipV="1">
                <a:off x="5201963" y="3261099"/>
                <a:ext cx="1388276" cy="908102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headEnd type="none" w="lg" len="lg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590239" y="2051409"/>
                  <a:ext cx="5020751" cy="24193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25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Verbinding I: 2 ‘</a:t>
                  </a:r>
                  <a:r>
                    <a:rPr lang="en-US" sz="2500" dirty="0" err="1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equivalenten</a:t>
                  </a:r>
                  <a:r>
                    <a:rPr lang="en-US" sz="25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’ </a:t>
                  </a:r>
                  <a:r>
                    <a:rPr lang="en-US" sz="2500" dirty="0" err="1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zuurstof</a:t>
                  </a:r>
                  <a:endParaRPr lang="en-US" sz="250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sz="2500" dirty="0" err="1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Verbinding</a:t>
                  </a:r>
                  <a:r>
                    <a:rPr lang="en-US" sz="25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 II: 3 ‘</a:t>
                  </a:r>
                  <a:r>
                    <a:rPr lang="en-US" sz="2500" dirty="0" err="1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equivalenten</a:t>
                  </a:r>
                  <a:r>
                    <a:rPr lang="en-US" sz="25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’ </a:t>
                  </a:r>
                  <a:r>
                    <a:rPr lang="en-US" sz="2500" dirty="0" err="1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zuurstof</a:t>
                  </a:r>
                  <a:endParaRPr lang="en-US" sz="250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sz="25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↓</a:t>
                  </a:r>
                </a:p>
                <a:p>
                  <a:pPr algn="ctr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5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equiv</m:t>
                                </m:r>
                                <m:r>
                                  <a:rPr lang="en-US" sz="25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5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5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equiv</m:t>
                                </m:r>
                                <m:r>
                                  <a:rPr lang="en-US" sz="25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5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</m:den>
                        </m:f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 sz="250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239" y="2051409"/>
                  <a:ext cx="5020751" cy="24193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6590239" y="5025945"/>
            <a:ext cx="5004578" cy="640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Oplijsten</a:t>
            </a:r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relatieve</a:t>
            </a:r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atoommassa’s</a:t>
            </a:r>
            <a:endParaRPr lang="en-US" sz="25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262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726" y="839788"/>
            <a:ext cx="11039437" cy="1200329"/>
          </a:xfrm>
        </p:spPr>
        <p:txBody>
          <a:bodyPr>
            <a:spAutoFit/>
          </a:bodyPr>
          <a:lstStyle/>
          <a:p>
            <a:pPr marL="60273" indent="0">
              <a:buNone/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wegen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tellen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zien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Principe van Avogadro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22</a:t>
            </a:fld>
            <a:endParaRPr lang="nl-B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3713" y="95643"/>
            <a:ext cx="11043450" cy="607284"/>
          </a:xfrm>
        </p:spPr>
        <p:txBody>
          <a:bodyPr/>
          <a:lstStyle/>
          <a:p>
            <a:r>
              <a:rPr lang="en-US" sz="3800" b="1" u="none" cap="none" dirty="0" err="1" smtClean="0"/>
              <a:t>Materie</a:t>
            </a:r>
            <a:r>
              <a:rPr lang="en-US" sz="3800" b="1" u="none" cap="none" dirty="0" smtClean="0"/>
              <a:t> - </a:t>
            </a:r>
            <a:r>
              <a:rPr lang="en-US" sz="3800" b="1" u="none" cap="none" dirty="0" err="1" smtClean="0"/>
              <a:t>atoomtheorie</a:t>
            </a:r>
            <a:endParaRPr lang="nl-BE" sz="3800" b="1" u="none" cap="none" dirty="0"/>
          </a:p>
        </p:txBody>
      </p:sp>
      <p:sp>
        <p:nvSpPr>
          <p:cNvPr id="14" name="TextBox 13"/>
          <p:cNvSpPr txBox="1"/>
          <p:nvPr/>
        </p:nvSpPr>
        <p:spPr>
          <a:xfrm>
            <a:off x="567540" y="2176978"/>
            <a:ext cx="1104345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2400" dirty="0">
                <a:latin typeface="Arial Narrow" panose="020B0606020202030204" pitchFamily="34" charset="0"/>
              </a:rPr>
              <a:t>twee gelijke volumes van verschillende gassen </a:t>
            </a:r>
            <a:r>
              <a:rPr lang="nl-BE" sz="2400" dirty="0" smtClean="0">
                <a:latin typeface="Arial Narrow" panose="020B0606020202030204" pitchFamily="34" charset="0"/>
              </a:rPr>
              <a:t>bij </a:t>
            </a:r>
            <a:r>
              <a:rPr lang="nl-BE" sz="2400" dirty="0">
                <a:latin typeface="Arial Narrow" panose="020B0606020202030204" pitchFamily="34" charset="0"/>
              </a:rPr>
              <a:t>dezelfde druk en temperatuur </a:t>
            </a:r>
            <a:r>
              <a:rPr lang="nl-BE" sz="2400" dirty="0" smtClean="0">
                <a:latin typeface="Arial Narrow" panose="020B0606020202030204" pitchFamily="34" charset="0"/>
              </a:rPr>
              <a:t>bevatten een gelijk aantal moleculen.</a:t>
            </a:r>
            <a:endParaRPr lang="nl-BE" sz="2400" dirty="0"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" y="3192461"/>
            <a:ext cx="3815383" cy="23337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4972050" y="3399868"/>
                <a:ext cx="6655113" cy="20878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 smtClean="0">
                    <a:latin typeface="Arial Narrow" panose="020B0606020202030204" pitchFamily="34" charset="0"/>
                  </a:rPr>
                  <a:t>Bepaalt </a:t>
                </a:r>
                <a:r>
                  <a:rPr lang="nl-BE" sz="2400" dirty="0" smtClean="0">
                    <a:latin typeface="Arial Narrow" panose="020B0606020202030204" pitchFamily="34" charset="0"/>
                  </a:rPr>
                  <a:t>stoichiometrie</a:t>
                </a:r>
              </a:p>
              <a:p>
                <a:r>
                  <a:rPr lang="nl-BE" sz="2400" dirty="0" smtClean="0">
                    <a:solidFill>
                      <a:srgbClr val="0070C0"/>
                    </a:solidFill>
                    <a:latin typeface="Arial Narrow" panose="020B0606020202030204" pitchFamily="34" charset="0"/>
                  </a:rPr>
                  <a:t>2 moleculen ‘H’ + 1 molecule ‘O’ geven 2 moleculen water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 err="1" smtClean="0">
                    <a:latin typeface="Arial Narrow" panose="020B0606020202030204" pitchFamily="34" charset="0"/>
                  </a:rPr>
                  <a:t>Bepaalt</a:t>
                </a:r>
                <a:r>
                  <a:rPr lang="en-US" sz="2400" dirty="0" smtClean="0">
                    <a:latin typeface="Arial Narrow" panose="020B0606020202030204" pitchFamily="34" charset="0"/>
                  </a:rPr>
                  <a:t> </a:t>
                </a:r>
                <a:r>
                  <a:rPr lang="en-US" sz="2400" dirty="0" err="1" smtClean="0">
                    <a:latin typeface="Arial Narrow" panose="020B0606020202030204" pitchFamily="34" charset="0"/>
                  </a:rPr>
                  <a:t>atomaire</a:t>
                </a:r>
                <a:r>
                  <a:rPr lang="en-US" sz="2400" dirty="0" smtClean="0">
                    <a:latin typeface="Arial Narrow" panose="020B0606020202030204" pitchFamily="34" charset="0"/>
                  </a:rPr>
                  <a:t> </a:t>
                </a:r>
                <a:r>
                  <a:rPr lang="en-US" sz="2400" dirty="0" err="1" smtClean="0">
                    <a:latin typeface="Arial Narrow" panose="020B0606020202030204" pitchFamily="34" charset="0"/>
                  </a:rPr>
                  <a:t>samenstelling</a:t>
                </a:r>
                <a:r>
                  <a:rPr lang="en-US" sz="2400" dirty="0" smtClean="0">
                    <a:latin typeface="Arial Narrow" panose="020B0606020202030204" pitchFamily="34" charset="0"/>
                  </a:rPr>
                  <a:t> </a:t>
                </a:r>
                <a:r>
                  <a:rPr lang="en-US" sz="2400" dirty="0" err="1" smtClean="0">
                    <a:latin typeface="Arial Narrow" panose="020B0606020202030204" pitchFamily="34" charset="0"/>
                  </a:rPr>
                  <a:t>moleculen</a:t>
                </a:r>
                <a:endParaRPr lang="en-US" sz="2400" dirty="0" smtClean="0">
                  <a:latin typeface="Arial Narrow" panose="020B0606020202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nl-BE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nl-BE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en-US" sz="2400" dirty="0">
                  <a:solidFill>
                    <a:srgbClr val="FF0000"/>
                  </a:solidFill>
                  <a:latin typeface="Arial Narrow" panose="020B0606020202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 smtClean="0">
                    <a:solidFill>
                      <a:srgbClr val="00B050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endParaRPr lang="nl-BE" sz="2400" dirty="0">
                  <a:solidFill>
                    <a:srgbClr val="FF0000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50" y="3399868"/>
                <a:ext cx="6655113" cy="2087879"/>
              </a:xfrm>
              <a:prstGeom prst="rect">
                <a:avLst/>
              </a:prstGeom>
              <a:blipFill>
                <a:blip r:embed="rId3"/>
                <a:stretch>
                  <a:fillRect l="-1372" t="-1744" r="-7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055611" y="4701308"/>
            <a:ext cx="2466109" cy="37869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052291" y="5079999"/>
            <a:ext cx="2179782" cy="37869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8575964" y="4645892"/>
            <a:ext cx="2179782" cy="37869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8575963" y="5037785"/>
            <a:ext cx="2313709" cy="37869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853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2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smtClean="0"/>
              <a:t>Het </a:t>
            </a:r>
            <a:r>
              <a:rPr lang="en-US" sz="3800" b="1" u="none" cap="none" dirty="0" err="1" smtClean="0"/>
              <a:t>getal</a:t>
            </a:r>
            <a:r>
              <a:rPr lang="en-US" sz="3800" b="1" u="none" cap="none" dirty="0" smtClean="0"/>
              <a:t> van Avogadro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7724" y="839787"/>
            <a:ext cx="6384575" cy="47081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/>
              <a:t>Aantal</a:t>
            </a:r>
            <a:r>
              <a:rPr lang="en-US" sz="3200" dirty="0" smtClean="0"/>
              <a:t> molecule in 22.4 L gas </a:t>
            </a:r>
            <a:r>
              <a:rPr lang="en-US" sz="3200" dirty="0" err="1" smtClean="0"/>
              <a:t>bij</a:t>
            </a:r>
            <a:r>
              <a:rPr lang="en-US" sz="3200" dirty="0" smtClean="0"/>
              <a:t> 1 bar </a:t>
            </a:r>
            <a:r>
              <a:rPr lang="en-US" sz="3200" dirty="0" err="1" smtClean="0"/>
              <a:t>en</a:t>
            </a:r>
            <a:r>
              <a:rPr lang="en-US" sz="3200" dirty="0" smtClean="0"/>
              <a:t> 273.15 K</a:t>
            </a:r>
          </a:p>
          <a:p>
            <a:pPr>
              <a:lnSpc>
                <a:spcPct val="110000"/>
              </a:lnSpc>
            </a:pPr>
            <a:r>
              <a:rPr lang="en-US" sz="3200" dirty="0" err="1" smtClean="0"/>
              <a:t>Aantal</a:t>
            </a:r>
            <a:r>
              <a:rPr lang="en-US" sz="3200" dirty="0" smtClean="0"/>
              <a:t> </a:t>
            </a:r>
            <a:r>
              <a:rPr lang="en-US" sz="3200" dirty="0" err="1" smtClean="0"/>
              <a:t>atomen</a:t>
            </a:r>
            <a:r>
              <a:rPr lang="en-US" sz="3200" dirty="0" smtClean="0"/>
              <a:t> in 12 gr </a:t>
            </a:r>
            <a:r>
              <a:rPr lang="en-US" sz="3200" dirty="0" err="1" smtClean="0"/>
              <a:t>koolstof</a:t>
            </a:r>
            <a:r>
              <a:rPr lang="en-US" sz="3200" dirty="0" smtClean="0"/>
              <a:t>?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</a:pPr>
            <a:r>
              <a:rPr lang="en-US" sz="3200" dirty="0" err="1" smtClean="0"/>
              <a:t>Dit</a:t>
            </a:r>
            <a:r>
              <a:rPr lang="en-US" sz="3200" dirty="0" smtClean="0"/>
              <a:t> is </a:t>
            </a:r>
            <a:r>
              <a:rPr lang="en-US" sz="3200" dirty="0" err="1" smtClean="0"/>
              <a:t>een</a:t>
            </a:r>
            <a:r>
              <a:rPr lang="en-US" sz="3200" dirty="0" smtClean="0"/>
              <a:t> </a:t>
            </a:r>
            <a:r>
              <a:rPr lang="en-US" sz="3200" dirty="0" err="1" smtClean="0"/>
              <a:t>onvoorstelbaar</a:t>
            </a:r>
            <a:r>
              <a:rPr lang="en-US" sz="3200" dirty="0" smtClean="0"/>
              <a:t> </a:t>
            </a:r>
            <a:r>
              <a:rPr lang="en-US" sz="3200" dirty="0" err="1" smtClean="0"/>
              <a:t>groot</a:t>
            </a:r>
            <a:r>
              <a:rPr lang="en-US" sz="3200" dirty="0" smtClean="0"/>
              <a:t> </a:t>
            </a:r>
            <a:r>
              <a:rPr lang="en-US" sz="3200" dirty="0" err="1" smtClean="0"/>
              <a:t>aantal</a:t>
            </a:r>
            <a:endParaRPr lang="en-US" sz="3200" dirty="0" smtClean="0"/>
          </a:p>
          <a:p>
            <a:pPr>
              <a:lnSpc>
                <a:spcPct val="110000"/>
              </a:lnSpc>
            </a:pPr>
            <a:r>
              <a:rPr lang="en-US" sz="3200" dirty="0" err="1" smtClean="0"/>
              <a:t>Heelal</a:t>
            </a:r>
            <a:r>
              <a:rPr lang="en-US" sz="3200" dirty="0" smtClean="0"/>
              <a:t> </a:t>
            </a:r>
            <a:r>
              <a:rPr lang="en-US" sz="3200" dirty="0" err="1" smtClean="0"/>
              <a:t>bestaat</a:t>
            </a:r>
            <a:r>
              <a:rPr lang="en-US" sz="3200" dirty="0" smtClean="0"/>
              <a:t> 4.4 10</a:t>
            </a:r>
            <a:r>
              <a:rPr lang="en-US" sz="3200" baseline="30000" dirty="0" smtClean="0"/>
              <a:t>17</a:t>
            </a:r>
            <a:r>
              <a:rPr lang="en-US" sz="3200" dirty="0" smtClean="0"/>
              <a:t> s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6 10</a:t>
            </a:r>
            <a:r>
              <a:rPr lang="en-US" sz="3200" baseline="30000" dirty="0" smtClean="0"/>
              <a:t>23</a:t>
            </a:r>
            <a:r>
              <a:rPr lang="en-US" sz="3200" dirty="0" smtClean="0"/>
              <a:t> </a:t>
            </a:r>
            <a:r>
              <a:rPr lang="en-US" sz="3200" dirty="0" err="1" smtClean="0"/>
              <a:t>zandkorrels</a:t>
            </a:r>
            <a:r>
              <a:rPr lang="en-US" sz="3200" dirty="0" smtClean="0"/>
              <a:t> = 1 meter </a:t>
            </a:r>
            <a:r>
              <a:rPr lang="en-US" sz="3200" dirty="0" err="1" smtClean="0"/>
              <a:t>zand</a:t>
            </a:r>
            <a:r>
              <a:rPr lang="en-US" sz="3200" dirty="0" smtClean="0"/>
              <a:t> over hele </a:t>
            </a:r>
            <a:r>
              <a:rPr lang="en-US" sz="3200" dirty="0" err="1" smtClean="0"/>
              <a:t>aarde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739501" y="2405052"/>
            <a:ext cx="2081019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6.02 10</a:t>
            </a:r>
            <a:r>
              <a:rPr lang="en-US" sz="32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nl-BE" sz="3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50" y="839787"/>
            <a:ext cx="3742791" cy="48399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56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smtClean="0"/>
              <a:t>Hoe </a:t>
            </a:r>
            <a:r>
              <a:rPr lang="en-US" sz="3800" b="1" u="none" cap="none" dirty="0" err="1" smtClean="0"/>
              <a:t>kennen</a:t>
            </a:r>
            <a:r>
              <a:rPr lang="en-US" sz="3800" b="1" u="none" cap="none" dirty="0" smtClean="0"/>
              <a:t> we het </a:t>
            </a:r>
            <a:r>
              <a:rPr lang="en-US" sz="3800" b="1" u="none" cap="none" dirty="0" err="1" smtClean="0"/>
              <a:t>getal</a:t>
            </a:r>
            <a:r>
              <a:rPr lang="en-US" sz="3800" b="1" u="none" cap="none" dirty="0" smtClean="0"/>
              <a:t> van Avogadro?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7724" y="839787"/>
            <a:ext cx="5524317" cy="470812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Jean Perrin </a:t>
            </a:r>
            <a:r>
              <a:rPr lang="en-US" sz="3200" dirty="0" err="1" smtClean="0"/>
              <a:t>analyseert</a:t>
            </a:r>
            <a:r>
              <a:rPr lang="en-US" sz="3200" dirty="0" smtClean="0"/>
              <a:t> </a:t>
            </a:r>
            <a:r>
              <a:rPr lang="en-US" sz="3200" dirty="0" err="1">
                <a:hlinkMouseOver r:id="rId2"/>
              </a:rPr>
              <a:t>Brownse</a:t>
            </a:r>
            <a:r>
              <a:rPr lang="en-US" sz="3200" dirty="0">
                <a:hlinkMouseOver r:id="rId2"/>
              </a:rPr>
              <a:t> </a:t>
            </a:r>
            <a:r>
              <a:rPr lang="en-US" sz="3200" dirty="0" err="1" smtClean="0">
                <a:hlinkMouseOver r:id="rId2"/>
              </a:rPr>
              <a:t>beweging</a:t>
            </a:r>
            <a:r>
              <a:rPr lang="en-US" sz="3200" dirty="0" smtClean="0"/>
              <a:t> (1909)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Einstein </a:t>
            </a:r>
            <a:r>
              <a:rPr lang="en-US" sz="3200" dirty="0" err="1" smtClean="0"/>
              <a:t>voorspelde</a:t>
            </a:r>
            <a:r>
              <a:rPr lang="en-US" sz="3200" dirty="0" smtClean="0"/>
              <a:t>:</a:t>
            </a:r>
          </a:p>
          <a:p>
            <a:pPr marL="60273" indent="0">
              <a:lnSpc>
                <a:spcPct val="110000"/>
              </a:lnSpc>
              <a:spcBef>
                <a:spcPts val="1200"/>
              </a:spcBef>
              <a:buNone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 marL="60273" indent="0">
              <a:lnSpc>
                <a:spcPct val="110000"/>
              </a:lnSpc>
              <a:buNone/>
            </a:pPr>
            <a:endParaRPr lang="en-US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78" y="895935"/>
            <a:ext cx="4920821" cy="31757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86789" y="2602232"/>
                <a:ext cx="2926186" cy="11511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𝜋𝜂</m:t>
                          </m:r>
                          <m:r>
                            <a:rPr lang="en-US" sz="28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89" y="2602232"/>
                <a:ext cx="2926186" cy="1151149"/>
              </a:xfrm>
              <a:prstGeom prst="rect">
                <a:avLst/>
              </a:prstGeom>
              <a:blipFill rotWithShape="0">
                <a:blip r:embed="rId4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1062660" y="2855495"/>
            <a:ext cx="1696582" cy="1817019"/>
            <a:chOff x="1062660" y="2855495"/>
            <a:chExt cx="1696582" cy="1817019"/>
          </a:xfrm>
        </p:grpSpPr>
        <p:sp>
          <p:nvSpPr>
            <p:cNvPr id="8" name="Oval 7"/>
            <p:cNvSpPr/>
            <p:nvPr/>
          </p:nvSpPr>
          <p:spPr>
            <a:xfrm>
              <a:off x="1973179" y="2855495"/>
              <a:ext cx="786063" cy="802106"/>
            </a:xfrm>
            <a:prstGeom prst="ellipse">
              <a:avLst/>
            </a:prstGeom>
            <a:noFill/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8" idx="3"/>
              <a:endCxn id="15" idx="0"/>
            </p:cNvCxnSpPr>
            <p:nvPr/>
          </p:nvCxnSpPr>
          <p:spPr>
            <a:xfrm flipH="1">
              <a:off x="1722456" y="3540135"/>
              <a:ext cx="365839" cy="424493"/>
            </a:xfrm>
            <a:prstGeom prst="straightConnector1">
              <a:avLst/>
            </a:prstGeom>
            <a:ln w="317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62660" y="3964628"/>
              <a:ext cx="13195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rgbClr val="0070C0"/>
                  </a:solidFill>
                  <a:latin typeface="Arial Narrow" panose="020B0606020202030204" pitchFamily="34" charset="0"/>
                </a:rPr>
                <a:t>Gemiddelde</a:t>
              </a:r>
              <a:endParaRPr lang="en-US" sz="2000" dirty="0" smtClean="0">
                <a:solidFill>
                  <a:srgbClr val="0070C0"/>
                </a:solidFill>
                <a:latin typeface="Arial Narrow" panose="020B0606020202030204" pitchFamily="34" charset="0"/>
              </a:endParaRPr>
            </a:p>
            <a:p>
              <a:r>
                <a:rPr lang="en-US" sz="2000" dirty="0" err="1" smtClean="0">
                  <a:solidFill>
                    <a:srgbClr val="0070C0"/>
                  </a:solidFill>
                  <a:latin typeface="Arial Narrow" panose="020B0606020202030204" pitchFamily="34" charset="0"/>
                </a:rPr>
                <a:t>verplaatsing</a:t>
              </a:r>
              <a:endParaRPr lang="nl-BE" sz="2000" dirty="0" smtClean="0">
                <a:solidFill>
                  <a:srgbClr val="0070C0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18501" y="3256547"/>
            <a:ext cx="1002197" cy="1312982"/>
            <a:chOff x="3918501" y="3256547"/>
            <a:chExt cx="1002197" cy="1312982"/>
          </a:xfrm>
        </p:grpSpPr>
        <p:sp>
          <p:nvSpPr>
            <p:cNvPr id="12" name="Oval 11"/>
            <p:cNvSpPr/>
            <p:nvPr/>
          </p:nvSpPr>
          <p:spPr>
            <a:xfrm>
              <a:off x="4170950" y="3256547"/>
              <a:ext cx="361291" cy="521368"/>
            </a:xfrm>
            <a:prstGeom prst="ellipse">
              <a:avLst/>
            </a:prstGeom>
            <a:noFill/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18501" y="4143002"/>
              <a:ext cx="1002197" cy="4265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 smtClean="0">
                  <a:solidFill>
                    <a:srgbClr val="0070C0"/>
                  </a:solidFill>
                  <a:latin typeface="Arial Narrow" panose="020B0606020202030204" pitchFamily="34" charset="0"/>
                </a:rPr>
                <a:t>diameter</a:t>
              </a:r>
              <a:endParaRPr lang="nl-BE" sz="2000" dirty="0" smtClean="0">
                <a:solidFill>
                  <a:srgbClr val="0070C0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12" idx="4"/>
              <a:endCxn id="16" idx="0"/>
            </p:cNvCxnSpPr>
            <p:nvPr/>
          </p:nvCxnSpPr>
          <p:spPr>
            <a:xfrm>
              <a:off x="4351596" y="3777915"/>
              <a:ext cx="68004" cy="365087"/>
            </a:xfrm>
            <a:prstGeom prst="straightConnector1">
              <a:avLst/>
            </a:prstGeom>
            <a:ln w="317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419600" y="2991853"/>
            <a:ext cx="1046669" cy="1236578"/>
            <a:chOff x="4419600" y="2991853"/>
            <a:chExt cx="1046669" cy="1236578"/>
          </a:xfrm>
        </p:grpSpPr>
        <p:sp>
          <p:nvSpPr>
            <p:cNvPr id="11" name="Oval 10"/>
            <p:cNvSpPr/>
            <p:nvPr/>
          </p:nvSpPr>
          <p:spPr>
            <a:xfrm>
              <a:off x="4419600" y="2991853"/>
              <a:ext cx="361291" cy="521368"/>
            </a:xfrm>
            <a:prstGeom prst="ellipse">
              <a:avLst/>
            </a:prstGeom>
            <a:noFill/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11" idx="5"/>
              <a:endCxn id="27" idx="0"/>
            </p:cNvCxnSpPr>
            <p:nvPr/>
          </p:nvCxnSpPr>
          <p:spPr>
            <a:xfrm>
              <a:off x="4727981" y="3436868"/>
              <a:ext cx="512104" cy="365036"/>
            </a:xfrm>
            <a:prstGeom prst="straightConnector1">
              <a:avLst/>
            </a:prstGeom>
            <a:ln w="317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013901" y="3801904"/>
              <a:ext cx="452368" cy="42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 err="1">
                  <a:solidFill>
                    <a:srgbClr val="0070C0"/>
                  </a:solidFill>
                  <a:latin typeface="Arial Narrow" panose="020B0606020202030204" pitchFamily="34" charset="0"/>
                </a:rPr>
                <a:t>t</a:t>
              </a:r>
              <a:r>
                <a:rPr lang="en-US" sz="2000" dirty="0" err="1" smtClean="0">
                  <a:solidFill>
                    <a:srgbClr val="0070C0"/>
                  </a:solidFill>
                  <a:latin typeface="Arial Narrow" panose="020B0606020202030204" pitchFamily="34" charset="0"/>
                </a:rPr>
                <a:t>ijd</a:t>
              </a:r>
              <a:endParaRPr lang="nl-BE" sz="2000" dirty="0" smtClean="0">
                <a:solidFill>
                  <a:srgbClr val="0070C0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460397" y="3280611"/>
            <a:ext cx="2765116" cy="2956677"/>
            <a:chOff x="2460397" y="3280611"/>
            <a:chExt cx="2765116" cy="2956677"/>
          </a:xfrm>
        </p:grpSpPr>
        <p:sp>
          <p:nvSpPr>
            <p:cNvPr id="13" name="Oval 12"/>
            <p:cNvSpPr/>
            <p:nvPr/>
          </p:nvSpPr>
          <p:spPr>
            <a:xfrm>
              <a:off x="3120193" y="3280611"/>
              <a:ext cx="473239" cy="521368"/>
            </a:xfrm>
            <a:prstGeom prst="ellipse">
              <a:avLst/>
            </a:prstGeom>
            <a:noFill/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9" name="Straight Arrow Connector 28"/>
            <p:cNvCxnSpPr>
              <a:stCxn id="13" idx="4"/>
              <a:endCxn id="32" idx="0"/>
            </p:cNvCxnSpPr>
            <p:nvPr/>
          </p:nvCxnSpPr>
          <p:spPr>
            <a:xfrm>
              <a:off x="3356813" y="3801979"/>
              <a:ext cx="486142" cy="1050314"/>
            </a:xfrm>
            <a:prstGeom prst="straightConnector1">
              <a:avLst/>
            </a:prstGeom>
            <a:ln w="317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460397" y="4852293"/>
              <a:ext cx="2765116" cy="1384995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 smtClean="0">
                  <a:solidFill>
                    <a:srgbClr val="0070C0"/>
                  </a:solidFill>
                  <a:latin typeface="Arial Narrow" panose="020B0606020202030204" pitchFamily="34" charset="0"/>
                </a:rPr>
                <a:t>Getal</a:t>
              </a:r>
              <a:r>
                <a:rPr lang="en-US" sz="2800" dirty="0" smtClean="0">
                  <a:solidFill>
                    <a:srgbClr val="0070C0"/>
                  </a:solidFill>
                  <a:latin typeface="Arial Narrow" panose="020B0606020202030204" pitchFamily="34" charset="0"/>
                </a:rPr>
                <a:t> van Avogadro</a:t>
              </a:r>
            </a:p>
            <a:p>
              <a:pPr algn="ctr"/>
              <a:r>
                <a:rPr lang="en-US" sz="2800" dirty="0" smtClean="0">
                  <a:solidFill>
                    <a:srgbClr val="0070C0"/>
                  </a:solidFill>
                  <a:latin typeface="Arial Narrow" panose="020B0606020202030204" pitchFamily="34" charset="0"/>
                </a:rPr>
                <a:t>7.05 10</a:t>
              </a:r>
              <a:r>
                <a:rPr lang="en-US" sz="2800" baseline="30000" dirty="0" smtClean="0">
                  <a:solidFill>
                    <a:srgbClr val="0070C0"/>
                  </a:solidFill>
                  <a:latin typeface="Arial Narrow" panose="020B0606020202030204" pitchFamily="34" charset="0"/>
                </a:rPr>
                <a:t>23</a:t>
              </a:r>
              <a:endParaRPr lang="en-US" sz="2800" baseline="30000" dirty="0">
                <a:solidFill>
                  <a:srgbClr val="0070C0"/>
                </a:solidFill>
                <a:latin typeface="Arial Narrow" panose="020B0606020202030204" pitchFamily="34" charset="0"/>
              </a:endParaRPr>
            </a:p>
            <a:p>
              <a:pPr algn="ctr"/>
              <a:r>
                <a:rPr lang="en-US" sz="2800" dirty="0" err="1" smtClean="0">
                  <a:solidFill>
                    <a:srgbClr val="0070C0"/>
                  </a:solidFill>
                  <a:latin typeface="Arial Narrow" panose="020B0606020202030204" pitchFamily="34" charset="0"/>
                </a:rPr>
                <a:t>volgens</a:t>
              </a:r>
              <a:r>
                <a:rPr lang="en-US" sz="2800" dirty="0" smtClean="0">
                  <a:solidFill>
                    <a:srgbClr val="0070C0"/>
                  </a:solidFill>
                  <a:latin typeface="Arial Narrow" panose="020B0606020202030204" pitchFamily="34" charset="0"/>
                </a:rPr>
                <a:t> Perrin</a:t>
              </a:r>
              <a:endParaRPr lang="nl-BE" sz="2800" dirty="0" smtClean="0">
                <a:solidFill>
                  <a:srgbClr val="0070C0"/>
                </a:solidFill>
                <a:latin typeface="Arial Narrow" panose="020B0606020202030204" pitchFamily="34" charset="0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422" y="834248"/>
            <a:ext cx="5212616" cy="4591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/>
          <p:cNvSpPr txBox="1"/>
          <p:nvPr/>
        </p:nvSpPr>
        <p:spPr>
          <a:xfrm>
            <a:off x="9843740" y="5572125"/>
            <a:ext cx="1783423" cy="97200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 smtClean="0">
                <a:solidFill>
                  <a:schemeClr val="bg1"/>
                </a:solidFill>
              </a:rPr>
              <a:t>Nobelprijs</a:t>
            </a:r>
            <a:r>
              <a:rPr lang="en-US" sz="2400" b="1" dirty="0" smtClean="0">
                <a:solidFill>
                  <a:schemeClr val="bg1"/>
                </a:solidFill>
              </a:rPr>
              <a:t> 1926</a:t>
            </a:r>
            <a:endParaRPr lang="nl-BE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smtClean="0"/>
              <a:t>Hoe </a:t>
            </a:r>
            <a:r>
              <a:rPr lang="en-US" sz="3800" b="1" u="none" cap="none" dirty="0" err="1" smtClean="0"/>
              <a:t>kennen</a:t>
            </a:r>
            <a:r>
              <a:rPr lang="en-US" sz="3800" b="1" u="none" cap="none" dirty="0" smtClean="0"/>
              <a:t> we het </a:t>
            </a:r>
            <a:r>
              <a:rPr lang="en-US" sz="3800" b="1" u="none" cap="none" dirty="0" err="1" smtClean="0"/>
              <a:t>getal</a:t>
            </a:r>
            <a:r>
              <a:rPr lang="en-US" sz="3800" b="1" u="none" cap="none" dirty="0" smtClean="0"/>
              <a:t> van Avogadro?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7724" y="839787"/>
            <a:ext cx="11039439" cy="470812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/>
              <a:t>diffractie</a:t>
            </a:r>
            <a:r>
              <a:rPr lang="en-US" sz="3200" dirty="0" smtClean="0"/>
              <a:t> van x-</a:t>
            </a:r>
            <a:r>
              <a:rPr lang="en-US" sz="3200" dirty="0" err="1" smtClean="0"/>
              <a:t>stralen</a:t>
            </a:r>
            <a:r>
              <a:rPr lang="en-US" sz="3200" dirty="0" smtClean="0"/>
              <a:t> </a:t>
            </a:r>
            <a:r>
              <a:rPr lang="en-US" sz="3200" dirty="0" err="1" smtClean="0"/>
              <a:t>aan</a:t>
            </a:r>
            <a:r>
              <a:rPr lang="en-US" sz="3200" dirty="0" smtClean="0"/>
              <a:t> </a:t>
            </a:r>
            <a:r>
              <a:rPr lang="en-US" sz="3200" dirty="0" err="1" smtClean="0"/>
              <a:t>kristallen</a:t>
            </a:r>
            <a:endParaRPr lang="en-US" sz="3200" dirty="0" smtClean="0"/>
          </a:p>
          <a:p>
            <a:pPr marL="60273" indent="0">
              <a:lnSpc>
                <a:spcPct val="110000"/>
              </a:lnSpc>
              <a:spcBef>
                <a:spcPts val="1200"/>
              </a:spcBef>
              <a:buNone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 marL="60273" indent="0">
              <a:lnSpc>
                <a:spcPct val="110000"/>
              </a:lnSpc>
              <a:buNone/>
            </a:pPr>
            <a:endParaRPr lang="en-US" sz="3200" dirty="0" smtClean="0"/>
          </a:p>
        </p:txBody>
      </p:sp>
      <p:sp>
        <p:nvSpPr>
          <p:cNvPr id="30" name="Content Placeholder 4"/>
          <p:cNvSpPr txBox="1">
            <a:spLocks/>
          </p:cNvSpPr>
          <p:nvPr/>
        </p:nvSpPr>
        <p:spPr>
          <a:xfrm>
            <a:off x="589689" y="836610"/>
            <a:ext cx="11039439" cy="470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266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619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4485" indent="-316395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13483" indent="-387312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89" indent="-814805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95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9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3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28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8000" indent="0">
              <a:lnSpc>
                <a:spcPct val="110000"/>
              </a:lnSpc>
              <a:buNone/>
            </a:pPr>
            <a:r>
              <a:rPr lang="en-US" sz="3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diffractie</a:t>
            </a:r>
            <a:endParaRPr lang="en-US" sz="3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7800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78000">
              <a:lnSpc>
                <a:spcPct val="110000"/>
              </a:lnSpc>
            </a:pPr>
            <a:endParaRPr lang="en-US" sz="3200" dirty="0" smtClean="0"/>
          </a:p>
          <a:p>
            <a:pPr marL="378000">
              <a:lnSpc>
                <a:spcPct val="110000"/>
              </a:lnSpc>
            </a:pPr>
            <a:endParaRPr lang="en-US" sz="3200" dirty="0" smtClean="0"/>
          </a:p>
          <a:p>
            <a:pPr marL="37800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29782" y="3564040"/>
            <a:ext cx="51411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regelmatig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rooster </a:t>
            </a:r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buigt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golven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</a:t>
            </a:r>
            <a:endParaRPr lang="en-US" sz="2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onder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vaste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hoek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q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nl-BE" sz="2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9179" y="1556085"/>
            <a:ext cx="5502359" cy="4122821"/>
            <a:chOff x="449179" y="1556085"/>
            <a:chExt cx="5502359" cy="4122821"/>
          </a:xfrm>
        </p:grpSpPr>
        <p:sp>
          <p:nvSpPr>
            <p:cNvPr id="17" name="Rectangle 16"/>
            <p:cNvSpPr/>
            <p:nvPr/>
          </p:nvSpPr>
          <p:spPr>
            <a:xfrm>
              <a:off x="449179" y="1556085"/>
              <a:ext cx="5502359" cy="412282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583713" y="1694428"/>
              <a:ext cx="5239571" cy="1830843"/>
              <a:chOff x="583713" y="1710470"/>
              <a:chExt cx="5817087" cy="20326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3713" y="1710470"/>
                <a:ext cx="3057845" cy="2030600"/>
              </a:xfrm>
              <a:prstGeom prst="rect">
                <a:avLst/>
              </a:prstGeom>
            </p:spPr>
          </p:pic>
          <p:pic>
            <p:nvPicPr>
              <p:cNvPr id="1026" name="Picture 2" descr="http://www.inprentus.com/wp-content/uploads/2015/06/photo4.gif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641558" y="1710470"/>
                <a:ext cx="2759242" cy="20326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" name="Rectangle 9"/>
          <p:cNvSpPr/>
          <p:nvPr/>
        </p:nvSpPr>
        <p:spPr>
          <a:xfrm>
            <a:off x="583713" y="1684421"/>
            <a:ext cx="5239571" cy="183901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285170" y="4575069"/>
                <a:ext cx="2106667" cy="6093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170" y="4575069"/>
                <a:ext cx="2106667" cy="609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729168" y="4620129"/>
            <a:ext cx="1981948" cy="878072"/>
            <a:chOff x="729168" y="2903621"/>
            <a:chExt cx="1981948" cy="878072"/>
          </a:xfrm>
        </p:grpSpPr>
        <p:sp>
          <p:nvSpPr>
            <p:cNvPr id="40" name="Oval 39"/>
            <p:cNvSpPr/>
            <p:nvPr/>
          </p:nvSpPr>
          <p:spPr>
            <a:xfrm>
              <a:off x="2345328" y="2903621"/>
              <a:ext cx="365788" cy="490471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41" name="Straight Arrow Connector 40"/>
            <p:cNvCxnSpPr>
              <a:stCxn id="40" idx="3"/>
              <a:endCxn id="42" idx="3"/>
            </p:cNvCxnSpPr>
            <p:nvPr/>
          </p:nvCxnSpPr>
          <p:spPr>
            <a:xfrm flipH="1">
              <a:off x="2013494" y="3322264"/>
              <a:ext cx="385402" cy="228597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29168" y="3320028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0000"/>
                  </a:solidFill>
                  <a:latin typeface="Arial Narrow" panose="020B0606020202030204" pitchFamily="34" charset="0"/>
                </a:rPr>
                <a:t>golflengte</a:t>
              </a:r>
              <a:endParaRPr lang="nl-BE" sz="2400" dirty="0" smtClean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19621" y="4612109"/>
            <a:ext cx="2556761" cy="1022450"/>
            <a:chOff x="3219621" y="4612109"/>
            <a:chExt cx="2556761" cy="1022450"/>
          </a:xfrm>
        </p:grpSpPr>
        <p:sp>
          <p:nvSpPr>
            <p:cNvPr id="43" name="Oval 42"/>
            <p:cNvSpPr/>
            <p:nvPr/>
          </p:nvSpPr>
          <p:spPr>
            <a:xfrm>
              <a:off x="3219621" y="4612109"/>
              <a:ext cx="365788" cy="490471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44" name="Straight Arrow Connector 43"/>
            <p:cNvCxnSpPr>
              <a:stCxn id="43" idx="4"/>
              <a:endCxn id="45" idx="1"/>
            </p:cNvCxnSpPr>
            <p:nvPr/>
          </p:nvCxnSpPr>
          <p:spPr>
            <a:xfrm>
              <a:off x="3402515" y="5102580"/>
              <a:ext cx="302466" cy="301147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704981" y="5172894"/>
              <a:ext cx="2071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0000"/>
                  </a:solidFill>
                  <a:latin typeface="Arial Narrow" panose="020B0606020202030204" pitchFamily="34" charset="0"/>
                </a:rPr>
                <a:t>roosterconstante</a:t>
              </a:r>
              <a:endParaRPr lang="nl-BE" sz="2400" dirty="0" smtClean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061429" y="5642594"/>
            <a:ext cx="2510408" cy="988216"/>
            <a:chOff x="2061429" y="5642594"/>
            <a:chExt cx="2510408" cy="988216"/>
          </a:xfrm>
        </p:grpSpPr>
        <p:sp>
          <p:nvSpPr>
            <p:cNvPr id="51" name="Rectangle 50"/>
            <p:cNvSpPr/>
            <p:nvPr/>
          </p:nvSpPr>
          <p:spPr>
            <a:xfrm>
              <a:off x="2061429" y="6334410"/>
              <a:ext cx="360000" cy="288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08047" y="6478788"/>
              <a:ext cx="360000" cy="144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759261" y="6342432"/>
              <a:ext cx="360000" cy="288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121921" y="6486810"/>
              <a:ext cx="360000" cy="144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481921" y="6341673"/>
              <a:ext cx="360000" cy="288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844581" y="6486051"/>
              <a:ext cx="360000" cy="144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11837" y="6333653"/>
              <a:ext cx="360000" cy="288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0" name="Straight Connector 59"/>
            <p:cNvCxnSpPr>
              <a:stCxn id="54" idx="0"/>
            </p:cNvCxnSpPr>
            <p:nvPr/>
          </p:nvCxnSpPr>
          <p:spPr>
            <a:xfrm flipH="1" flipV="1">
              <a:off x="2935705" y="5983705"/>
              <a:ext cx="3556" cy="358727"/>
            </a:xfrm>
            <a:prstGeom prst="line">
              <a:avLst/>
            </a:prstGeom>
            <a:ln w="31750">
              <a:solidFill>
                <a:srgbClr val="FF000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6" idx="0"/>
            </p:cNvCxnSpPr>
            <p:nvPr/>
          </p:nvCxnSpPr>
          <p:spPr>
            <a:xfrm flipV="1">
              <a:off x="3661921" y="5963875"/>
              <a:ext cx="0" cy="377798"/>
            </a:xfrm>
            <a:prstGeom prst="line">
              <a:avLst/>
            </a:prstGeom>
            <a:ln w="31750">
              <a:solidFill>
                <a:srgbClr val="FF000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/>
            <p:nvPr/>
          </p:nvCxnSpPr>
          <p:spPr>
            <a:xfrm>
              <a:off x="2935705" y="6163068"/>
              <a:ext cx="726216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025969" y="5642594"/>
                  <a:ext cx="503856" cy="6093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969" y="5642594"/>
                  <a:ext cx="503856" cy="6093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Content Placeholder 4"/>
          <p:cNvSpPr txBox="1">
            <a:spLocks/>
          </p:cNvSpPr>
          <p:nvPr/>
        </p:nvSpPr>
        <p:spPr>
          <a:xfrm>
            <a:off x="5447346" y="834149"/>
            <a:ext cx="2389870" cy="699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266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619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4485" indent="-316395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13483" indent="-387312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89" indent="-814805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95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9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3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28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8000" indent="0">
              <a:lnSpc>
                <a:spcPct val="110000"/>
              </a:lnSpc>
              <a:buNone/>
            </a:pPr>
            <a:r>
              <a:rPr lang="en-US" sz="3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kristallen</a:t>
            </a:r>
            <a:endParaRPr lang="en-US" sz="32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7800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78000">
              <a:lnSpc>
                <a:spcPct val="110000"/>
              </a:lnSpc>
            </a:pPr>
            <a:endParaRPr lang="en-US" sz="3200" dirty="0" smtClean="0"/>
          </a:p>
          <a:p>
            <a:pPr marL="378000">
              <a:lnSpc>
                <a:spcPct val="110000"/>
              </a:lnSpc>
            </a:pPr>
            <a:endParaRPr lang="en-US" sz="3200" dirty="0" smtClean="0"/>
          </a:p>
          <a:p>
            <a:pPr marL="37800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200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6421050" y="3564040"/>
            <a:ext cx="51289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materialen</a:t>
            </a:r>
            <a:r>
              <a:rPr lang="en-US" sz="2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waarin</a:t>
            </a:r>
            <a:r>
              <a:rPr lang="en-US" sz="2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r>
              <a:rPr lang="en-US" sz="2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verdeeld</a:t>
            </a:r>
            <a:r>
              <a:rPr lang="en-US" sz="2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zijn</a:t>
            </a:r>
            <a:r>
              <a:rPr lang="en-US" sz="2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over rooster</a:t>
            </a:r>
            <a:endParaRPr lang="nl-BE" sz="26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37442" y="1549640"/>
            <a:ext cx="5502359" cy="4129266"/>
            <a:chOff x="6237442" y="1549640"/>
            <a:chExt cx="5502359" cy="4129266"/>
          </a:xfrm>
        </p:grpSpPr>
        <p:pic>
          <p:nvPicPr>
            <p:cNvPr id="1025" name="Picture 1024"/>
            <p:cNvPicPr>
              <a:picLocks noChangeAspect="1"/>
            </p:cNvPicPr>
            <p:nvPr/>
          </p:nvPicPr>
          <p:blipFill rotWithShape="1">
            <a:blip r:embed="rId6"/>
            <a:srcRect l="21858" t="8580" r="22893" b="13178"/>
            <a:stretch/>
          </p:blipFill>
          <p:spPr>
            <a:xfrm>
              <a:off x="9866600" y="1711421"/>
              <a:ext cx="1718808" cy="1825566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1042" y="1864895"/>
              <a:ext cx="1649627" cy="1570949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027" name="Picture 10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2922" y="1684421"/>
              <a:ext cx="1689599" cy="1850917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6237442" y="1549640"/>
              <a:ext cx="5502359" cy="4129266"/>
            </a:xfrm>
            <a:prstGeom prst="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6354876" y="1692438"/>
            <a:ext cx="5239571" cy="183901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29" name="Rectangle 1028"/>
          <p:cNvSpPr/>
          <p:nvPr/>
        </p:nvSpPr>
        <p:spPr>
          <a:xfrm rot="1549797">
            <a:off x="10789302" y="1246502"/>
            <a:ext cx="898389" cy="708106"/>
          </a:xfrm>
          <a:prstGeom prst="rect">
            <a:avLst/>
          </a:prstGeom>
          <a:solidFill>
            <a:schemeClr val="bg1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028" name="Group 1027"/>
          <p:cNvGrpSpPr/>
          <p:nvPr/>
        </p:nvGrpSpPr>
        <p:grpSpPr>
          <a:xfrm rot="1538495">
            <a:off x="10892428" y="1197212"/>
            <a:ext cx="726216" cy="699838"/>
            <a:chOff x="3088105" y="5794994"/>
            <a:chExt cx="726216" cy="699838"/>
          </a:xfrm>
        </p:grpSpPr>
        <p:cxnSp>
          <p:nvCxnSpPr>
            <p:cNvPr id="78" name="Straight Connector 77"/>
            <p:cNvCxnSpPr/>
            <p:nvPr/>
          </p:nvCxnSpPr>
          <p:spPr>
            <a:xfrm flipH="1" flipV="1">
              <a:off x="3088105" y="6136105"/>
              <a:ext cx="3556" cy="358727"/>
            </a:xfrm>
            <a:prstGeom prst="line">
              <a:avLst/>
            </a:prstGeom>
            <a:ln w="31750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814321" y="6116275"/>
              <a:ext cx="0" cy="377798"/>
            </a:xfrm>
            <a:prstGeom prst="line">
              <a:avLst/>
            </a:prstGeom>
            <a:ln w="31750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3088105" y="6315468"/>
              <a:ext cx="726216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3178369" y="5794994"/>
                  <a:ext cx="503856" cy="6093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8369" y="5794994"/>
                  <a:ext cx="503856" cy="60939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7186268" y="4563496"/>
                <a:ext cx="3539174" cy="6093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volume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atoom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268" y="4563496"/>
                <a:ext cx="3539174" cy="6093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10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0909" y="1796369"/>
            <a:ext cx="3241071" cy="16335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059399" y="5795255"/>
            <a:ext cx="1783423" cy="97200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 smtClean="0">
                <a:solidFill>
                  <a:schemeClr val="bg1"/>
                </a:solidFill>
              </a:rPr>
              <a:t>Nobelprijs</a:t>
            </a:r>
            <a:r>
              <a:rPr lang="en-US" sz="2400" b="1" dirty="0" smtClean="0">
                <a:solidFill>
                  <a:schemeClr val="bg1"/>
                </a:solidFill>
              </a:rPr>
              <a:t> 1914</a:t>
            </a:r>
            <a:endParaRPr lang="nl-BE" sz="2400" b="1" dirty="0" smtClean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956378" y="5791108"/>
            <a:ext cx="1783423" cy="97200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 smtClean="0">
                <a:solidFill>
                  <a:schemeClr val="bg1"/>
                </a:solidFill>
              </a:rPr>
              <a:t>Nobelprijs</a:t>
            </a:r>
            <a:r>
              <a:rPr lang="en-US" sz="2400" b="1" dirty="0" smtClean="0">
                <a:solidFill>
                  <a:schemeClr val="bg1"/>
                </a:solidFill>
              </a:rPr>
              <a:t> 1915</a:t>
            </a:r>
            <a:endParaRPr lang="nl-BE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26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0" grpId="0" build="p"/>
      <p:bldP spid="18" grpId="0"/>
      <p:bldP spid="33" grpId="0" animBg="1"/>
      <p:bldP spid="68" grpId="0" build="p"/>
      <p:bldP spid="69" grpId="0"/>
      <p:bldP spid="1029" grpId="0" animBg="1"/>
      <p:bldP spid="84" grpId="0" animBg="1"/>
      <p:bldP spid="59" grpId="0" animBg="1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smtClean="0"/>
              <a:t>Hoe </a:t>
            </a:r>
            <a:r>
              <a:rPr lang="en-US" sz="3800" b="1" u="none" cap="none" dirty="0" err="1" smtClean="0"/>
              <a:t>kennen</a:t>
            </a:r>
            <a:r>
              <a:rPr lang="en-US" sz="3800" b="1" u="none" cap="none" dirty="0" smtClean="0"/>
              <a:t> we het </a:t>
            </a:r>
            <a:r>
              <a:rPr lang="en-US" sz="3800" b="1" u="none" cap="none" dirty="0" err="1" smtClean="0"/>
              <a:t>getal</a:t>
            </a:r>
            <a:r>
              <a:rPr lang="en-US" sz="3800" b="1" u="none" cap="none" dirty="0" smtClean="0"/>
              <a:t> van Avogadro?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7724" y="839787"/>
            <a:ext cx="11039439" cy="470812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/>
              <a:t>diffractie</a:t>
            </a:r>
            <a:r>
              <a:rPr lang="en-US" sz="3200" dirty="0" smtClean="0"/>
              <a:t> van x-</a:t>
            </a:r>
            <a:r>
              <a:rPr lang="en-US" sz="3200" dirty="0" err="1" smtClean="0"/>
              <a:t>stralen</a:t>
            </a:r>
            <a:r>
              <a:rPr lang="en-US" sz="3200" dirty="0" smtClean="0"/>
              <a:t> </a:t>
            </a:r>
            <a:r>
              <a:rPr lang="en-US" sz="3200" dirty="0" err="1" smtClean="0"/>
              <a:t>aan</a:t>
            </a:r>
            <a:r>
              <a:rPr lang="en-US" sz="3200" dirty="0" smtClean="0"/>
              <a:t> </a:t>
            </a:r>
            <a:r>
              <a:rPr lang="en-US" sz="3200" dirty="0" err="1" smtClean="0"/>
              <a:t>kristallen</a:t>
            </a:r>
            <a:endParaRPr lang="en-US" sz="3200" dirty="0" smtClean="0"/>
          </a:p>
          <a:p>
            <a:pPr marL="60273" indent="0">
              <a:lnSpc>
                <a:spcPct val="110000"/>
              </a:lnSpc>
              <a:spcBef>
                <a:spcPts val="1200"/>
              </a:spcBef>
              <a:buNone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 marL="60273" indent="0">
              <a:lnSpc>
                <a:spcPct val="110000"/>
              </a:lnSpc>
              <a:buNone/>
            </a:pPr>
            <a:endParaRPr lang="en-US" sz="3200" dirty="0" smtClean="0"/>
          </a:p>
        </p:txBody>
      </p:sp>
      <p:sp>
        <p:nvSpPr>
          <p:cNvPr id="30" name="Content Placeholder 4"/>
          <p:cNvSpPr txBox="1">
            <a:spLocks/>
          </p:cNvSpPr>
          <p:nvPr/>
        </p:nvSpPr>
        <p:spPr>
          <a:xfrm>
            <a:off x="583713" y="842586"/>
            <a:ext cx="11039439" cy="470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266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619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4485" indent="-316395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13483" indent="-387312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89" indent="-814805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95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9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3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28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8000" indent="0">
              <a:lnSpc>
                <a:spcPct val="110000"/>
              </a:lnSpc>
              <a:buNone/>
            </a:pPr>
            <a:r>
              <a:rPr lang="en-US" sz="3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diffractie</a:t>
            </a:r>
            <a:endParaRPr lang="en-US" sz="3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7800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78000">
              <a:lnSpc>
                <a:spcPct val="110000"/>
              </a:lnSpc>
            </a:pPr>
            <a:endParaRPr lang="en-US" sz="3200" dirty="0" smtClean="0"/>
          </a:p>
          <a:p>
            <a:pPr marL="378000">
              <a:lnSpc>
                <a:spcPct val="110000"/>
              </a:lnSpc>
            </a:pPr>
            <a:endParaRPr lang="en-US" sz="3200" dirty="0" smtClean="0"/>
          </a:p>
          <a:p>
            <a:pPr marL="37800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20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49179" y="1556085"/>
            <a:ext cx="5502359" cy="41228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xtBox 17"/>
          <p:cNvSpPr txBox="1"/>
          <p:nvPr/>
        </p:nvSpPr>
        <p:spPr>
          <a:xfrm>
            <a:off x="629782" y="3564040"/>
            <a:ext cx="51411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regelmatig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rooster </a:t>
            </a:r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buigt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golven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</a:t>
            </a:r>
            <a:endParaRPr lang="en-US" sz="2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onder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vaste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hoek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q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nl-BE" sz="2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83713" y="1694428"/>
            <a:ext cx="5239571" cy="1830843"/>
            <a:chOff x="583713" y="1710470"/>
            <a:chExt cx="5817087" cy="2032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713" y="1710470"/>
              <a:ext cx="3057845" cy="2030600"/>
            </a:xfrm>
            <a:prstGeom prst="rect">
              <a:avLst/>
            </a:prstGeom>
          </p:spPr>
        </p:pic>
        <p:pic>
          <p:nvPicPr>
            <p:cNvPr id="1026" name="Picture 2" descr="http://www.inprentus.com/wp-content/uploads/2015/06/photo4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41558" y="1710470"/>
              <a:ext cx="2759242" cy="203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583713" y="1684421"/>
            <a:ext cx="5239571" cy="183901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285170" y="4575069"/>
                <a:ext cx="2106667" cy="6093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170" y="4575069"/>
                <a:ext cx="2106667" cy="609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729168" y="4620129"/>
            <a:ext cx="1981948" cy="878072"/>
            <a:chOff x="729168" y="2903621"/>
            <a:chExt cx="1981948" cy="878072"/>
          </a:xfrm>
        </p:grpSpPr>
        <p:sp>
          <p:nvSpPr>
            <p:cNvPr id="40" name="Oval 39"/>
            <p:cNvSpPr/>
            <p:nvPr/>
          </p:nvSpPr>
          <p:spPr>
            <a:xfrm>
              <a:off x="2345328" y="2903621"/>
              <a:ext cx="365788" cy="490471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41" name="Straight Arrow Connector 40"/>
            <p:cNvCxnSpPr>
              <a:stCxn id="40" idx="3"/>
              <a:endCxn id="42" idx="3"/>
            </p:cNvCxnSpPr>
            <p:nvPr/>
          </p:nvCxnSpPr>
          <p:spPr>
            <a:xfrm flipH="1">
              <a:off x="2013494" y="3322264"/>
              <a:ext cx="385402" cy="228597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29168" y="3320028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0000"/>
                  </a:solidFill>
                  <a:latin typeface="Arial Narrow" panose="020B0606020202030204" pitchFamily="34" charset="0"/>
                </a:rPr>
                <a:t>golflengte</a:t>
              </a:r>
              <a:endParaRPr lang="nl-BE" sz="2400" dirty="0" smtClean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3219621" y="4612109"/>
            <a:ext cx="365788" cy="49047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4" name="Straight Arrow Connector 43"/>
          <p:cNvCxnSpPr>
            <a:stCxn id="43" idx="4"/>
            <a:endCxn id="45" idx="1"/>
          </p:cNvCxnSpPr>
          <p:nvPr/>
        </p:nvCxnSpPr>
        <p:spPr>
          <a:xfrm>
            <a:off x="3402515" y="5102580"/>
            <a:ext cx="302466" cy="301147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04981" y="5172894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roosterconstante</a:t>
            </a:r>
            <a:endParaRPr lang="nl-BE" sz="2400" dirty="0" smtClean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38" name="Group 1037"/>
          <p:cNvGrpSpPr/>
          <p:nvPr/>
        </p:nvGrpSpPr>
        <p:grpSpPr>
          <a:xfrm>
            <a:off x="2061429" y="5642594"/>
            <a:ext cx="2510408" cy="988216"/>
            <a:chOff x="2061429" y="5642594"/>
            <a:chExt cx="2510408" cy="988216"/>
          </a:xfrm>
        </p:grpSpPr>
        <p:sp>
          <p:nvSpPr>
            <p:cNvPr id="51" name="Rectangle 50"/>
            <p:cNvSpPr/>
            <p:nvPr/>
          </p:nvSpPr>
          <p:spPr>
            <a:xfrm>
              <a:off x="2061429" y="6334410"/>
              <a:ext cx="360000" cy="288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08047" y="6478788"/>
              <a:ext cx="360000" cy="144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759261" y="6342432"/>
              <a:ext cx="360000" cy="288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121921" y="6486810"/>
              <a:ext cx="360000" cy="144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481921" y="6341673"/>
              <a:ext cx="360000" cy="288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844581" y="6486051"/>
              <a:ext cx="360000" cy="144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11837" y="6333653"/>
              <a:ext cx="360000" cy="288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0" name="Straight Connector 59"/>
            <p:cNvCxnSpPr>
              <a:stCxn id="54" idx="0"/>
            </p:cNvCxnSpPr>
            <p:nvPr/>
          </p:nvCxnSpPr>
          <p:spPr>
            <a:xfrm flipH="1" flipV="1">
              <a:off x="2935705" y="5983705"/>
              <a:ext cx="3556" cy="358727"/>
            </a:xfrm>
            <a:prstGeom prst="line">
              <a:avLst/>
            </a:prstGeom>
            <a:ln w="31750">
              <a:solidFill>
                <a:srgbClr val="FF000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6" idx="0"/>
            </p:cNvCxnSpPr>
            <p:nvPr/>
          </p:nvCxnSpPr>
          <p:spPr>
            <a:xfrm flipV="1">
              <a:off x="3661921" y="5963875"/>
              <a:ext cx="0" cy="377798"/>
            </a:xfrm>
            <a:prstGeom prst="line">
              <a:avLst/>
            </a:prstGeom>
            <a:ln w="31750">
              <a:solidFill>
                <a:srgbClr val="FF000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/>
            <p:nvPr/>
          </p:nvCxnSpPr>
          <p:spPr>
            <a:xfrm>
              <a:off x="2935705" y="6163068"/>
              <a:ext cx="726216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025969" y="5642594"/>
                  <a:ext cx="503856" cy="6093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969" y="5642594"/>
                  <a:ext cx="503856" cy="6093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Rectangle 66"/>
          <p:cNvSpPr/>
          <p:nvPr/>
        </p:nvSpPr>
        <p:spPr>
          <a:xfrm>
            <a:off x="6237442" y="1549640"/>
            <a:ext cx="5502359" cy="4129266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8" name="Content Placeholder 4"/>
          <p:cNvSpPr txBox="1">
            <a:spLocks/>
          </p:cNvSpPr>
          <p:nvPr/>
        </p:nvSpPr>
        <p:spPr>
          <a:xfrm>
            <a:off x="5447346" y="834149"/>
            <a:ext cx="2389870" cy="699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266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619" indent="-316993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4485" indent="-316395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13483" indent="-387312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89" indent="-814805" algn="l" defTabSz="32145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95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9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3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28" indent="-228572" algn="l" defTabSz="9142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8000" indent="0">
              <a:lnSpc>
                <a:spcPct val="110000"/>
              </a:lnSpc>
              <a:buNone/>
            </a:pPr>
            <a:r>
              <a:rPr lang="en-US" sz="3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kristallen</a:t>
            </a:r>
            <a:endParaRPr lang="en-US" sz="32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7800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78000">
              <a:lnSpc>
                <a:spcPct val="110000"/>
              </a:lnSpc>
            </a:pPr>
            <a:endParaRPr lang="en-US" sz="3200" dirty="0" smtClean="0"/>
          </a:p>
          <a:p>
            <a:pPr marL="378000">
              <a:lnSpc>
                <a:spcPct val="110000"/>
              </a:lnSpc>
            </a:pPr>
            <a:endParaRPr lang="en-US" sz="3200" dirty="0" smtClean="0"/>
          </a:p>
          <a:p>
            <a:pPr marL="37800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200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6421050" y="3564040"/>
            <a:ext cx="51289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materialen</a:t>
            </a:r>
            <a:r>
              <a:rPr lang="en-US" sz="2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waarin</a:t>
            </a:r>
            <a:r>
              <a:rPr lang="en-US" sz="2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r>
              <a:rPr lang="en-US" sz="2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verdeeld</a:t>
            </a:r>
            <a:r>
              <a:rPr lang="en-US" sz="2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zijn</a:t>
            </a:r>
            <a:r>
              <a:rPr lang="en-US" sz="2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over rooster</a:t>
            </a:r>
            <a:endParaRPr lang="nl-BE" sz="26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5" name="Picture 1024"/>
          <p:cNvPicPr>
            <a:picLocks noChangeAspect="1"/>
          </p:cNvPicPr>
          <p:nvPr/>
        </p:nvPicPr>
        <p:blipFill rotWithShape="1">
          <a:blip r:embed="rId6"/>
          <a:srcRect l="21858" t="8580" r="22893" b="13178"/>
          <a:stretch/>
        </p:blipFill>
        <p:spPr>
          <a:xfrm>
            <a:off x="9866600" y="1711421"/>
            <a:ext cx="1718808" cy="182556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42" y="1864895"/>
            <a:ext cx="1649627" cy="1570949"/>
          </a:xfrm>
          <a:prstGeom prst="rect">
            <a:avLst/>
          </a:prstGeom>
          <a:ln w="19050">
            <a:noFill/>
          </a:ln>
        </p:spPr>
      </p:pic>
      <p:pic>
        <p:nvPicPr>
          <p:cNvPr id="1027" name="Picture 10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922" y="1684421"/>
            <a:ext cx="1689599" cy="1850917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354876" y="1692438"/>
            <a:ext cx="5239571" cy="183901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29" name="Rectangle 1028"/>
          <p:cNvSpPr/>
          <p:nvPr/>
        </p:nvSpPr>
        <p:spPr>
          <a:xfrm rot="1549797">
            <a:off x="10789302" y="1246502"/>
            <a:ext cx="898389" cy="708106"/>
          </a:xfrm>
          <a:prstGeom prst="rect">
            <a:avLst/>
          </a:prstGeom>
          <a:solidFill>
            <a:schemeClr val="bg1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028" name="Group 1027"/>
          <p:cNvGrpSpPr/>
          <p:nvPr/>
        </p:nvGrpSpPr>
        <p:grpSpPr>
          <a:xfrm rot="1538495">
            <a:off x="10892428" y="1197212"/>
            <a:ext cx="726216" cy="699838"/>
            <a:chOff x="3088105" y="5794994"/>
            <a:chExt cx="726216" cy="699838"/>
          </a:xfrm>
        </p:grpSpPr>
        <p:cxnSp>
          <p:nvCxnSpPr>
            <p:cNvPr id="78" name="Straight Connector 77"/>
            <p:cNvCxnSpPr/>
            <p:nvPr/>
          </p:nvCxnSpPr>
          <p:spPr>
            <a:xfrm flipH="1" flipV="1">
              <a:off x="3088105" y="6136105"/>
              <a:ext cx="3556" cy="358727"/>
            </a:xfrm>
            <a:prstGeom prst="line">
              <a:avLst/>
            </a:prstGeom>
            <a:ln w="31750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814321" y="6116275"/>
              <a:ext cx="0" cy="377798"/>
            </a:xfrm>
            <a:prstGeom prst="line">
              <a:avLst/>
            </a:prstGeom>
            <a:ln w="31750">
              <a:solidFill>
                <a:srgbClr val="0070C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3088105" y="6315468"/>
              <a:ext cx="726216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3178369" y="5794994"/>
                  <a:ext cx="503856" cy="6093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8369" y="5794994"/>
                  <a:ext cx="503856" cy="60939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7186268" y="4563496"/>
                <a:ext cx="3539174" cy="6093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volume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atoom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268" y="4563496"/>
                <a:ext cx="3539174" cy="6093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/>
          <p:cNvPicPr>
            <a:picLocks noChangeAspect="1"/>
          </p:cNvPicPr>
          <p:nvPr/>
        </p:nvPicPr>
        <p:blipFill rotWithShape="1">
          <a:blip r:embed="rId11"/>
          <a:srcRect r="9712"/>
          <a:stretch/>
        </p:blipFill>
        <p:spPr>
          <a:xfrm>
            <a:off x="520097" y="1623542"/>
            <a:ext cx="5378412" cy="39903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0909" y="1796369"/>
            <a:ext cx="3241071" cy="1633500"/>
          </a:xfrm>
          <a:prstGeom prst="rect">
            <a:avLst/>
          </a:prstGeom>
        </p:spPr>
      </p:pic>
      <p:sp>
        <p:nvSpPr>
          <p:cNvPr id="1037" name="Oval 1036"/>
          <p:cNvSpPr/>
          <p:nvPr/>
        </p:nvSpPr>
        <p:spPr>
          <a:xfrm>
            <a:off x="2407192" y="3168261"/>
            <a:ext cx="609517" cy="394380"/>
          </a:xfrm>
          <a:prstGeom prst="ellipse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034" name="Group 1033"/>
          <p:cNvGrpSpPr/>
          <p:nvPr/>
        </p:nvGrpSpPr>
        <p:grpSpPr>
          <a:xfrm>
            <a:off x="1143000" y="2402299"/>
            <a:ext cx="1624279" cy="1027570"/>
            <a:chOff x="1143000" y="2402299"/>
            <a:chExt cx="1624279" cy="1027570"/>
          </a:xfrm>
        </p:grpSpPr>
        <p:cxnSp>
          <p:nvCxnSpPr>
            <p:cNvPr id="1033" name="Straight Arrow Connector 1032"/>
            <p:cNvCxnSpPr/>
            <p:nvPr/>
          </p:nvCxnSpPr>
          <p:spPr>
            <a:xfrm>
              <a:off x="1143000" y="2418347"/>
              <a:ext cx="1616261" cy="1011522"/>
            </a:xfrm>
            <a:prstGeom prst="straightConnector1">
              <a:avLst/>
            </a:prstGeom>
            <a:ln w="50800" cmpd="sng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1151018" y="2402299"/>
              <a:ext cx="1616261" cy="1011522"/>
            </a:xfrm>
            <a:prstGeom prst="straightConnector1">
              <a:avLst/>
            </a:prstGeom>
            <a:ln w="50800" cmpd="sng">
              <a:solidFill>
                <a:srgbClr val="3333CC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6" name="Group 1035"/>
          <p:cNvGrpSpPr/>
          <p:nvPr/>
        </p:nvGrpSpPr>
        <p:grpSpPr>
          <a:xfrm>
            <a:off x="2781312" y="2468708"/>
            <a:ext cx="1430525" cy="927690"/>
            <a:chOff x="2781312" y="2468708"/>
            <a:chExt cx="1430525" cy="927690"/>
          </a:xfrm>
        </p:grpSpPr>
        <p:cxnSp>
          <p:nvCxnSpPr>
            <p:cNvPr id="92" name="Straight Arrow Connector 91"/>
            <p:cNvCxnSpPr/>
            <p:nvPr/>
          </p:nvCxnSpPr>
          <p:spPr>
            <a:xfrm flipV="1">
              <a:off x="2785325" y="2472720"/>
              <a:ext cx="1426512" cy="923678"/>
            </a:xfrm>
            <a:prstGeom prst="straightConnector1">
              <a:avLst/>
            </a:prstGeom>
            <a:ln w="50800" cmpd="sng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2781312" y="2468708"/>
              <a:ext cx="1426512" cy="923678"/>
            </a:xfrm>
            <a:prstGeom prst="straightConnector1">
              <a:avLst/>
            </a:prstGeom>
            <a:ln w="50800" cmpd="sng">
              <a:solidFill>
                <a:srgbClr val="FF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Oval 97"/>
          <p:cNvSpPr/>
          <p:nvPr/>
        </p:nvSpPr>
        <p:spPr>
          <a:xfrm>
            <a:off x="2547560" y="4896796"/>
            <a:ext cx="609517" cy="646398"/>
          </a:xfrm>
          <a:prstGeom prst="ellipse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9" name="TextBox 98"/>
          <p:cNvSpPr txBox="1"/>
          <p:nvPr/>
        </p:nvSpPr>
        <p:spPr>
          <a:xfrm>
            <a:off x="8059399" y="5795255"/>
            <a:ext cx="1783423" cy="97200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 smtClean="0">
                <a:solidFill>
                  <a:schemeClr val="bg1"/>
                </a:solidFill>
              </a:rPr>
              <a:t>Nobelprijs</a:t>
            </a:r>
            <a:r>
              <a:rPr lang="en-US" sz="2400" b="1" dirty="0" smtClean="0">
                <a:solidFill>
                  <a:schemeClr val="bg1"/>
                </a:solidFill>
              </a:rPr>
              <a:t> 1914</a:t>
            </a:r>
            <a:endParaRPr lang="nl-BE" sz="2400" b="1" dirty="0" smtClean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956378" y="5791108"/>
            <a:ext cx="1783423" cy="97200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 smtClean="0">
                <a:solidFill>
                  <a:schemeClr val="bg1"/>
                </a:solidFill>
              </a:rPr>
              <a:t>Nobelprijs</a:t>
            </a:r>
            <a:r>
              <a:rPr lang="en-US" sz="2400" b="1" dirty="0" smtClean="0">
                <a:solidFill>
                  <a:schemeClr val="bg1"/>
                </a:solidFill>
              </a:rPr>
              <a:t> 1915</a:t>
            </a:r>
            <a:endParaRPr lang="nl-BE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5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9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Een</a:t>
            </a:r>
            <a:r>
              <a:rPr lang="en-US" sz="3800" b="1" u="none" cap="none" dirty="0" smtClean="0"/>
              <a:t> </a:t>
            </a:r>
            <a:r>
              <a:rPr lang="en-US" sz="3800" b="1" u="none" cap="none" dirty="0" err="1" smtClean="0"/>
              <a:t>gedachtenexperiment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/>
              <a:t>Koolstof</a:t>
            </a:r>
            <a:r>
              <a:rPr lang="en-US" sz="3200" dirty="0" smtClean="0"/>
              <a:t> </a:t>
            </a:r>
            <a:r>
              <a:rPr lang="en-US" sz="3200" dirty="0" err="1" smtClean="0"/>
              <a:t>organiseert</a:t>
            </a:r>
            <a:r>
              <a:rPr lang="en-US" sz="3200" dirty="0" smtClean="0"/>
              <a:t> </a:t>
            </a:r>
            <a:r>
              <a:rPr lang="en-US" sz="3200" dirty="0" err="1" smtClean="0"/>
              <a:t>zich</a:t>
            </a:r>
            <a:r>
              <a:rPr lang="en-US" sz="3200" dirty="0" smtClean="0"/>
              <a:t> in </a:t>
            </a:r>
            <a:r>
              <a:rPr lang="en-US" sz="3200" dirty="0" err="1" smtClean="0"/>
              <a:t>regelmatige</a:t>
            </a:r>
            <a:r>
              <a:rPr lang="en-US" sz="3200" dirty="0" smtClean="0"/>
              <a:t> </a:t>
            </a:r>
            <a:r>
              <a:rPr lang="en-US" sz="3200" dirty="0" err="1" smtClean="0"/>
              <a:t>kristallen</a:t>
            </a:r>
            <a:endParaRPr lang="en-US" sz="3200" dirty="0" smtClean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 err="1" smtClean="0"/>
              <a:t>Aanwezigheid</a:t>
            </a:r>
            <a:r>
              <a:rPr lang="en-US" sz="3200" dirty="0" smtClean="0"/>
              <a:t> atom = 0</a:t>
            </a:r>
          </a:p>
          <a:p>
            <a:pPr>
              <a:lnSpc>
                <a:spcPct val="110000"/>
              </a:lnSpc>
            </a:pPr>
            <a:r>
              <a:rPr lang="en-US" sz="3200" dirty="0" err="1" smtClean="0"/>
              <a:t>Afwezigheid</a:t>
            </a:r>
            <a:r>
              <a:rPr lang="en-US" sz="3200" dirty="0" smtClean="0"/>
              <a:t> atom = 1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6" y="839787"/>
            <a:ext cx="4907113" cy="2309229"/>
          </a:xfrm>
          <a:prstGeom prst="rect">
            <a:avLst/>
          </a:prstGeom>
          <a:effectLst/>
        </p:spPr>
      </p:pic>
      <p:grpSp>
        <p:nvGrpSpPr>
          <p:cNvPr id="3" name="Group 2"/>
          <p:cNvGrpSpPr/>
          <p:nvPr/>
        </p:nvGrpSpPr>
        <p:grpSpPr>
          <a:xfrm>
            <a:off x="5866725" y="3526130"/>
            <a:ext cx="5857114" cy="1145442"/>
            <a:chOff x="5866725" y="3526130"/>
            <a:chExt cx="5857114" cy="1145442"/>
          </a:xfrm>
        </p:grpSpPr>
        <p:sp>
          <p:nvSpPr>
            <p:cNvPr id="6" name="Right Brace 5"/>
            <p:cNvSpPr/>
            <p:nvPr/>
          </p:nvSpPr>
          <p:spPr>
            <a:xfrm>
              <a:off x="5866725" y="3657600"/>
              <a:ext cx="255182" cy="882503"/>
            </a:xfrm>
            <a:prstGeom prst="rightBrace">
              <a:avLst>
                <a:gd name="adj1" fmla="val 22727"/>
                <a:gd name="adj2" fmla="val 50000"/>
              </a:avLst>
            </a:prstGeom>
            <a:ln w="317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16726" y="3526130"/>
              <a:ext cx="4907113" cy="11454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6 10</a:t>
              </a:r>
              <a:r>
                <a:rPr lang="en-US" sz="320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23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bits in 12 g </a:t>
              </a:r>
              <a:r>
                <a:rPr lang="en-US" sz="32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koolstof</a:t>
              </a:r>
              <a:endPara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lnSpc>
                  <a:spcPct val="110000"/>
                </a:lnSpc>
              </a:pP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≈ </a:t>
              </a:r>
              <a:r>
                <a:rPr lang="en-US" sz="32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opslagcapaciteit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 internet</a:t>
              </a:r>
              <a:endParaRPr lang="nl-B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53"/>
          <a:stretch/>
        </p:blipFill>
        <p:spPr>
          <a:xfrm>
            <a:off x="3586780" y="2076371"/>
            <a:ext cx="1555848" cy="1136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"/>
          <a:stretch/>
        </p:blipFill>
        <p:spPr>
          <a:xfrm>
            <a:off x="2020588" y="1971655"/>
            <a:ext cx="1365550" cy="13457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4577" y="5075952"/>
            <a:ext cx="8861721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Schaalverkleining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biedt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enorme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mogelijkheden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57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Nanowetenschap</a:t>
            </a:r>
            <a:r>
              <a:rPr lang="en-US" sz="3800" b="1" u="none" cap="none" dirty="0" smtClean="0"/>
              <a:t> &amp; </a:t>
            </a:r>
            <a:r>
              <a:rPr lang="en-US" sz="3800" b="1" u="none" cap="none" dirty="0" err="1" smtClean="0"/>
              <a:t>technologie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7725" y="839787"/>
            <a:ext cx="5936144" cy="52101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Meer </a:t>
            </a:r>
            <a:r>
              <a:rPr lang="en-US" sz="3200" dirty="0" err="1" smtClean="0"/>
              <a:t>snelheid</a:t>
            </a:r>
            <a:r>
              <a:rPr lang="en-US" sz="3200" dirty="0"/>
              <a:t> </a:t>
            </a:r>
            <a:r>
              <a:rPr lang="en-US" sz="3200" dirty="0" smtClean="0"/>
              <a:t>/ </a:t>
            </a:r>
            <a:r>
              <a:rPr lang="en-US" sz="3200" dirty="0" err="1" smtClean="0"/>
              <a:t>opslag</a:t>
            </a:r>
            <a:r>
              <a:rPr lang="en-US" sz="3200" dirty="0" smtClean="0"/>
              <a:t> / </a:t>
            </a:r>
            <a:r>
              <a:rPr lang="en-US" sz="3200" dirty="0" err="1" smtClean="0"/>
              <a:t>rekenkracht</a:t>
            </a:r>
            <a:endParaRPr lang="en-US" sz="3200" dirty="0" smtClean="0"/>
          </a:p>
          <a:p>
            <a:pPr>
              <a:lnSpc>
                <a:spcPct val="110000"/>
              </a:lnSpc>
            </a:pPr>
            <a:r>
              <a:rPr lang="en-US" sz="3200" dirty="0" smtClean="0"/>
              <a:t>Minder </a:t>
            </a:r>
            <a:r>
              <a:rPr lang="en-US" sz="3200" dirty="0" err="1" smtClean="0"/>
              <a:t>materiaal</a:t>
            </a:r>
            <a:r>
              <a:rPr lang="en-US" sz="3200" dirty="0" smtClean="0"/>
              <a:t> / </a:t>
            </a:r>
            <a:r>
              <a:rPr lang="en-US" sz="3200" dirty="0" err="1" smtClean="0"/>
              <a:t>lagere</a:t>
            </a:r>
            <a:r>
              <a:rPr lang="en-US" sz="3200" dirty="0" smtClean="0"/>
              <a:t> </a:t>
            </a:r>
            <a:r>
              <a:rPr lang="en-US" sz="3200" dirty="0" err="1" smtClean="0"/>
              <a:t>kost</a:t>
            </a:r>
            <a:endParaRPr lang="en-US" sz="3200" dirty="0" smtClean="0"/>
          </a:p>
          <a:p>
            <a:pPr>
              <a:lnSpc>
                <a:spcPct val="110000"/>
              </a:lnSpc>
            </a:pPr>
            <a:r>
              <a:rPr lang="en-US" sz="3200" dirty="0" err="1" smtClean="0"/>
              <a:t>Stimulans</a:t>
            </a:r>
            <a:r>
              <a:rPr lang="en-US" sz="3200" dirty="0" smtClean="0"/>
              <a:t> </a:t>
            </a:r>
            <a:r>
              <a:rPr lang="en-US" sz="3200" dirty="0" err="1"/>
              <a:t>achter</a:t>
            </a:r>
            <a:r>
              <a:rPr lang="en-US" sz="3200" dirty="0"/>
              <a:t> </a:t>
            </a:r>
            <a:r>
              <a:rPr lang="en-US" sz="3200" dirty="0" err="1"/>
              <a:t>schaalverkleining</a:t>
            </a:r>
            <a:r>
              <a:rPr lang="en-US" sz="3200" dirty="0"/>
              <a:t> electronica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5" y="836612"/>
            <a:ext cx="4347255" cy="47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72" y="3815863"/>
            <a:ext cx="3545497" cy="17727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7" y="3815863"/>
            <a:ext cx="1772749" cy="17727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951" y="3827931"/>
            <a:ext cx="697627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1947</a:t>
            </a:r>
            <a:endParaRPr lang="nl-B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86997" y="3827931"/>
            <a:ext cx="697627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2016</a:t>
            </a:r>
            <a:endParaRPr lang="nl-B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83578" y="5726444"/>
            <a:ext cx="1783423" cy="97200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 smtClean="0">
                <a:solidFill>
                  <a:schemeClr val="bg1"/>
                </a:solidFill>
              </a:rPr>
              <a:t>Nobelprijs</a:t>
            </a:r>
            <a:r>
              <a:rPr lang="en-US" sz="2400" b="1" dirty="0" smtClean="0">
                <a:solidFill>
                  <a:schemeClr val="bg1"/>
                </a:solidFill>
              </a:rPr>
              <a:t> 1956</a:t>
            </a:r>
            <a:endParaRPr lang="nl-BE" sz="24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80557" y="5722297"/>
            <a:ext cx="1783423" cy="972000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 smtClean="0">
                <a:solidFill>
                  <a:schemeClr val="bg1"/>
                </a:solidFill>
              </a:rPr>
              <a:t>Nobelprijs</a:t>
            </a:r>
            <a:r>
              <a:rPr lang="en-US" sz="2400" b="1" dirty="0" smtClean="0">
                <a:solidFill>
                  <a:schemeClr val="bg1"/>
                </a:solidFill>
              </a:rPr>
              <a:t> 2000</a:t>
            </a:r>
            <a:endParaRPr lang="nl-BE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9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5" grpId="0"/>
      <p:bldP spid="16" grpId="0"/>
      <p:bldP spid="14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29</a:t>
            </a:fld>
            <a:endParaRPr lang="nl-B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3713" y="95643"/>
            <a:ext cx="11043450" cy="607284"/>
          </a:xfrm>
        </p:spPr>
        <p:txBody>
          <a:bodyPr/>
          <a:lstStyle/>
          <a:p>
            <a:r>
              <a:rPr lang="en-US" sz="3800" b="1" u="none" cap="none" dirty="0" err="1" smtClean="0"/>
              <a:t>Chemie</a:t>
            </a:r>
            <a:endParaRPr lang="nl-BE" sz="3800" b="1" u="none" cap="none" dirty="0"/>
          </a:p>
        </p:txBody>
      </p:sp>
      <p:sp>
        <p:nvSpPr>
          <p:cNvPr id="14" name="TextBox 13"/>
          <p:cNvSpPr txBox="1"/>
          <p:nvPr/>
        </p:nvSpPr>
        <p:spPr>
          <a:xfrm>
            <a:off x="567540" y="1012993"/>
            <a:ext cx="110434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2400" dirty="0" smtClean="0">
                <a:latin typeface="Arial Narrow" panose="020B0606020202030204" pitchFamily="34" charset="0"/>
              </a:rPr>
              <a:t>Begrijpen en gebruiken van </a:t>
            </a:r>
            <a:r>
              <a:rPr lang="nl-BE" sz="2400" b="1" dirty="0" smtClean="0">
                <a:latin typeface="Arial Narrow" panose="020B0606020202030204" pitchFamily="34" charset="0"/>
              </a:rPr>
              <a:t>structuur</a:t>
            </a:r>
            <a:r>
              <a:rPr lang="nl-BE" sz="2400" dirty="0" smtClean="0">
                <a:latin typeface="Arial Narrow" panose="020B0606020202030204" pitchFamily="34" charset="0"/>
              </a:rPr>
              <a:t> en </a:t>
            </a:r>
            <a:r>
              <a:rPr lang="nl-BE" sz="2400" b="1" dirty="0" smtClean="0">
                <a:latin typeface="Arial Narrow" panose="020B0606020202030204" pitchFamily="34" charset="0"/>
              </a:rPr>
              <a:t>reactiviteit</a:t>
            </a:r>
            <a:r>
              <a:rPr lang="nl-BE" sz="2400" dirty="0" smtClean="0">
                <a:latin typeface="Arial Narrow" panose="020B0606020202030204" pitchFamily="34" charset="0"/>
              </a:rPr>
              <a:t> van materie op basis van atomaire theorie </a:t>
            </a:r>
            <a:endParaRPr lang="nl-BE" sz="2400" dirty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862" y="1628775"/>
            <a:ext cx="11060128" cy="39602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Begrijpen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van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structuur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reactiviteit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7675" lvl="1" indent="-269875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beschrijving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structuur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reactiviteit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van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moleculen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 basis van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kwantummechanica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7675" lvl="1" indent="-269875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Chemische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problemen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vaak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complexer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kwantummechanica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aankan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7800" lvl="1" algn="ctr">
              <a:lnSpc>
                <a:spcPct val="110000"/>
              </a:lnSpc>
              <a:spcBef>
                <a:spcPts val="600"/>
              </a:spcBef>
            </a:pP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chemie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≠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toegepaste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kwantummechanica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520700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Gedrag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van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veel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moleculen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beschreven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via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thermodynamica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20700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Sterk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gebruik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van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vereenvoudigde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chemische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principes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systematiek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brengen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structuur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reactiviteit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447675" lvl="1" indent="-26987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7800" lvl="1">
              <a:lnSpc>
                <a:spcPct val="120000"/>
              </a:lnSpc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082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726" y="839788"/>
            <a:ext cx="11039437" cy="628066"/>
          </a:xfrm>
        </p:spPr>
        <p:txBody>
          <a:bodyPr>
            <a:normAutofit lnSpcReduction="10000"/>
          </a:bodyPr>
          <a:lstStyle/>
          <a:p>
            <a:pPr marL="60273" indent="0">
              <a:buNone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kijken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naar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‘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3</a:t>
            </a:fld>
            <a:endParaRPr lang="nl-B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3713" y="95643"/>
            <a:ext cx="11043450" cy="607284"/>
          </a:xfrm>
        </p:spPr>
        <p:txBody>
          <a:bodyPr/>
          <a:lstStyle/>
          <a:p>
            <a:r>
              <a:rPr lang="en-US" sz="3800" b="1" u="none" cap="none" dirty="0" err="1" smtClean="0"/>
              <a:t>Materie</a:t>
            </a:r>
            <a:r>
              <a:rPr lang="en-US" sz="3800" b="1" u="none" cap="none" dirty="0" smtClean="0"/>
              <a:t> – </a:t>
            </a:r>
            <a:r>
              <a:rPr lang="en-US" sz="3800" b="1" u="none" cap="none" dirty="0" err="1" smtClean="0"/>
              <a:t>opbouw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stoffen</a:t>
            </a:r>
            <a:endParaRPr lang="nl-BE" sz="3800" b="1" u="none" cap="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13" y="1604715"/>
            <a:ext cx="6218303" cy="3497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7543" y="2841997"/>
            <a:ext cx="362600" cy="51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nl-BE" sz="2500" dirty="0" smtClea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9975" y="4338006"/>
            <a:ext cx="362600" cy="51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nl-BE" sz="2500" dirty="0" smtClea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30264" y="3097804"/>
            <a:ext cx="362600" cy="51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nl-BE" sz="2500" dirty="0" smtClea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5911" y="1604715"/>
            <a:ext cx="3974165" cy="34977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Voorkomen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van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zuivere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stoffen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mengsels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Homogeen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Heterogeen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aggregatietoestanden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3713" y="5239372"/>
            <a:ext cx="10556363" cy="5082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Materieel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 =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combinatie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van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componenten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fasen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582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726" y="839788"/>
            <a:ext cx="11039437" cy="628066"/>
          </a:xfrm>
        </p:spPr>
        <p:txBody>
          <a:bodyPr>
            <a:normAutofit lnSpcReduction="10000"/>
          </a:bodyPr>
          <a:lstStyle/>
          <a:p>
            <a:pPr marL="60273" indent="0">
              <a:buNone/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Fasen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4</a:t>
            </a:fld>
            <a:endParaRPr lang="nl-B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3713" y="95643"/>
            <a:ext cx="11043450" cy="607284"/>
          </a:xfrm>
        </p:spPr>
        <p:txBody>
          <a:bodyPr/>
          <a:lstStyle/>
          <a:p>
            <a:r>
              <a:rPr lang="en-US" sz="3800" b="1" u="none" cap="none" dirty="0" err="1" smtClean="0"/>
              <a:t>Materie</a:t>
            </a:r>
            <a:r>
              <a:rPr lang="en-US" sz="3800" b="1" u="none" cap="none" dirty="0" smtClean="0"/>
              <a:t> – </a:t>
            </a:r>
            <a:r>
              <a:rPr lang="en-US" sz="3800" b="1" u="none" cap="none" dirty="0" err="1" smtClean="0"/>
              <a:t>opbouw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stoffen</a:t>
            </a:r>
            <a:endParaRPr lang="nl-BE" sz="3800" b="1" u="none" cap="none" dirty="0"/>
          </a:p>
        </p:txBody>
      </p:sp>
      <p:sp>
        <p:nvSpPr>
          <p:cNvPr id="15" name="TextBox 14"/>
          <p:cNvSpPr txBox="1"/>
          <p:nvPr/>
        </p:nvSpPr>
        <p:spPr>
          <a:xfrm>
            <a:off x="583713" y="1467854"/>
            <a:ext cx="10556363" cy="64086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Deel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van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materieel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systeem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fysisch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chemisch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homogeen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3713" y="1380931"/>
            <a:ext cx="9997201" cy="3912473"/>
            <a:chOff x="583713" y="1380931"/>
            <a:chExt cx="9997201" cy="3912473"/>
          </a:xfrm>
        </p:grpSpPr>
        <p:sp>
          <p:nvSpPr>
            <p:cNvPr id="2" name="Oval 1"/>
            <p:cNvSpPr/>
            <p:nvPr/>
          </p:nvSpPr>
          <p:spPr>
            <a:xfrm>
              <a:off x="5915608" y="1380931"/>
              <a:ext cx="4665306" cy="839755"/>
            </a:xfrm>
            <a:prstGeom prst="ellipse">
              <a:avLst/>
            </a:prstGeom>
            <a:noFill/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2" idx="3"/>
              <a:endCxn id="16" idx="0"/>
            </p:cNvCxnSpPr>
            <p:nvPr/>
          </p:nvCxnSpPr>
          <p:spPr>
            <a:xfrm flipH="1">
              <a:off x="3339857" y="2097707"/>
              <a:ext cx="3258969" cy="209902"/>
            </a:xfrm>
            <a:prstGeom prst="straightConnector1">
              <a:avLst/>
            </a:prstGeom>
            <a:ln w="31750"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83713" y="2307609"/>
              <a:ext cx="5512287" cy="298579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500" dirty="0" err="1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Homogeen</a:t>
              </a:r>
              <a:endParaRPr lang="en-US" sz="25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447675" lvl="1" indent="-26987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Eénduidige</a:t>
              </a:r>
              <a:r>
                <a:rPr lang="en-US" sz="2400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dirty="0" err="1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fysische</a:t>
              </a:r>
              <a:r>
                <a:rPr lang="en-US" sz="2400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dirty="0" err="1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eigenschappen</a:t>
              </a:r>
              <a:endPara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257300" lvl="2" indent="-3429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US" sz="2000" dirty="0" err="1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Dichtheid</a:t>
              </a:r>
              <a:endParaRPr lang="en-US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257300" lvl="2" indent="-3429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US" sz="2000" dirty="0" err="1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Elektrische</a:t>
              </a:r>
              <a:r>
                <a:rPr lang="en-US" sz="2000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 err="1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geleidbaarheid</a:t>
              </a:r>
              <a:endParaRPr lang="en-US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257300" lvl="2" indent="-3429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US" sz="2000" dirty="0" err="1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Thermische</a:t>
              </a:r>
              <a:r>
                <a:rPr lang="en-US" sz="2000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 err="1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expansie</a:t>
              </a:r>
              <a:endParaRPr lang="en-US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257300" lvl="2" indent="-3429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US" sz="2000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  <a:p>
              <a:pPr marL="447675" lvl="1" indent="-26987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Eénduidige</a:t>
              </a:r>
              <a:r>
                <a:rPr lang="en-US" sz="2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dirty="0" err="1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samenstelling</a:t>
              </a:r>
              <a:endParaRPr lang="nl-BE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88589" y="2307608"/>
            <a:ext cx="3974165" cy="29857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Terug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naar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Nijldelta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?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?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 ?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64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726" y="839788"/>
            <a:ext cx="11039437" cy="628066"/>
          </a:xfrm>
        </p:spPr>
        <p:txBody>
          <a:bodyPr>
            <a:normAutofit lnSpcReduction="10000"/>
          </a:bodyPr>
          <a:lstStyle/>
          <a:p>
            <a:pPr marL="60273" indent="0">
              <a:buNone/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conceptuele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doorbraak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zuivere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stoffen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5</a:t>
            </a:fld>
            <a:endParaRPr lang="nl-B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3713" y="95643"/>
            <a:ext cx="11043450" cy="607284"/>
          </a:xfrm>
        </p:spPr>
        <p:txBody>
          <a:bodyPr/>
          <a:lstStyle/>
          <a:p>
            <a:r>
              <a:rPr lang="en-US" sz="3800" b="1" u="none" cap="none" dirty="0" err="1" smtClean="0"/>
              <a:t>Materie</a:t>
            </a:r>
            <a:r>
              <a:rPr lang="en-US" sz="3800" b="1" u="none" cap="none" dirty="0" smtClean="0"/>
              <a:t> – </a:t>
            </a:r>
            <a:r>
              <a:rPr lang="en-US" sz="3800" b="1" u="none" cap="none" dirty="0" err="1" smtClean="0"/>
              <a:t>zuivere</a:t>
            </a:r>
            <a:r>
              <a:rPr lang="en-US" sz="3800" b="1" u="none" cap="none" dirty="0" smtClean="0"/>
              <a:t> </a:t>
            </a:r>
            <a:r>
              <a:rPr lang="en-US" sz="3800" b="1" u="none" cap="none" dirty="0" err="1" smtClean="0"/>
              <a:t>stoffen</a:t>
            </a:r>
            <a:endParaRPr lang="nl-BE" sz="3800" b="1" u="none" cap="none" dirty="0"/>
          </a:p>
        </p:txBody>
      </p:sp>
      <p:sp>
        <p:nvSpPr>
          <p:cNvPr id="15" name="TextBox 14"/>
          <p:cNvSpPr txBox="1"/>
          <p:nvPr/>
        </p:nvSpPr>
        <p:spPr>
          <a:xfrm>
            <a:off x="583713" y="1598332"/>
            <a:ext cx="10556363" cy="64086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die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herleiden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tot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één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bouwsteen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vaste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samenstelling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714" y="2460745"/>
            <a:ext cx="3419120" cy="3137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Bouwsteen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7675" lvl="1" indent="-269875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Molecule</a:t>
            </a:r>
          </a:p>
          <a:p>
            <a:pPr marL="9779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2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O, N</a:t>
            </a:r>
            <a:r>
              <a:rPr lang="en-US" sz="2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PFOS</a:t>
            </a:r>
          </a:p>
          <a:p>
            <a:pPr marL="447675" lvl="1" indent="-2698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Formule-eenheid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779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SiO</a:t>
            </a:r>
            <a:r>
              <a:rPr lang="en-US" sz="2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Al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779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PE, PVC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7675" lvl="1" indent="-2698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8777" y="2460745"/>
            <a:ext cx="6941300" cy="23631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Atomaire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Theorie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7800" lvl="1">
              <a:lnSpc>
                <a:spcPct val="120000"/>
              </a:lnSpc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Molecule /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formule-eenheid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vaste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combinatie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van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elementaire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9779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Enkelvoudige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stoffen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779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Verbindingen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779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8777" y="4957503"/>
            <a:ext cx="6941299" cy="640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Centrale </a:t>
            </a: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idee</a:t>
            </a:r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van </a:t>
            </a: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chemische</a:t>
            </a:r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kijk</a:t>
            </a:r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 </a:t>
            </a:r>
            <a:r>
              <a:rPr lang="en-US" sz="25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endParaRPr lang="en-US" sz="25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uiExpand="1" build="p" bldLvl="2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726" y="839788"/>
            <a:ext cx="11039437" cy="1200329"/>
          </a:xfrm>
        </p:spPr>
        <p:txBody>
          <a:bodyPr>
            <a:spAutoFit/>
          </a:bodyPr>
          <a:lstStyle/>
          <a:p>
            <a:pPr marL="60273" indent="0">
              <a:buNone/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Historische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basis</a:t>
            </a:r>
          </a:p>
          <a:p>
            <a:pPr marL="447675" indent="-269875"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Klassieke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oudheid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(5</a:t>
            </a:r>
            <a:r>
              <a:rPr lang="en-US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eeuw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ADC) –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Democritos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DA58-433B-4822-9AC0-26540D456304}" type="slidenum">
              <a:rPr lang="nl-BE" smtClean="0"/>
              <a:t>6</a:t>
            </a:fld>
            <a:endParaRPr lang="nl-B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3713" y="95643"/>
            <a:ext cx="11043450" cy="607284"/>
          </a:xfrm>
        </p:spPr>
        <p:txBody>
          <a:bodyPr/>
          <a:lstStyle/>
          <a:p>
            <a:r>
              <a:rPr lang="en-US" sz="3800" b="1" u="none" cap="none" dirty="0" err="1" smtClean="0"/>
              <a:t>Materie</a:t>
            </a:r>
            <a:r>
              <a:rPr lang="en-US" sz="3800" b="1" u="none" cap="none" dirty="0" smtClean="0"/>
              <a:t> - </a:t>
            </a:r>
            <a:r>
              <a:rPr lang="en-US" sz="3800" b="1" u="none" cap="none" dirty="0" err="1" smtClean="0"/>
              <a:t>atoomtheorie</a:t>
            </a:r>
            <a:endParaRPr lang="nl-BE" sz="3800" b="1" u="none" cap="none" dirty="0"/>
          </a:p>
        </p:txBody>
      </p:sp>
    </p:spTree>
    <p:extLst>
      <p:ext uri="{BB962C8B-B14F-4D97-AF65-F5344CB8AC3E}">
        <p14:creationId xmlns:p14="http://schemas.microsoft.com/office/powerpoint/2010/main" val="32571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0" y="3047589"/>
            <a:ext cx="1307628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6" name="Rectangle 55"/>
          <p:cNvSpPr/>
          <p:nvPr/>
        </p:nvSpPr>
        <p:spPr>
          <a:xfrm>
            <a:off x="1312599" y="3047589"/>
            <a:ext cx="872217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Rectangle 56"/>
          <p:cNvSpPr/>
          <p:nvPr/>
        </p:nvSpPr>
        <p:spPr>
          <a:xfrm>
            <a:off x="2195414" y="3047589"/>
            <a:ext cx="112751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Rectangle 57"/>
          <p:cNvSpPr/>
          <p:nvPr/>
        </p:nvSpPr>
        <p:spPr>
          <a:xfrm>
            <a:off x="3336011" y="3047588"/>
            <a:ext cx="906445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Rectangle 58"/>
          <p:cNvSpPr/>
          <p:nvPr/>
        </p:nvSpPr>
        <p:spPr>
          <a:xfrm>
            <a:off x="4241640" y="3047588"/>
            <a:ext cx="81238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Rectangle 59"/>
          <p:cNvSpPr/>
          <p:nvPr/>
        </p:nvSpPr>
        <p:spPr>
          <a:xfrm>
            <a:off x="5047990" y="3047588"/>
            <a:ext cx="1375241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Rectangle 60"/>
          <p:cNvSpPr/>
          <p:nvPr/>
        </p:nvSpPr>
        <p:spPr>
          <a:xfrm>
            <a:off x="6423973" y="3047587"/>
            <a:ext cx="161443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Rectangle 61"/>
          <p:cNvSpPr/>
          <p:nvPr/>
        </p:nvSpPr>
        <p:spPr>
          <a:xfrm>
            <a:off x="8045976" y="3047586"/>
            <a:ext cx="110822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tangle 62"/>
          <p:cNvSpPr/>
          <p:nvPr/>
        </p:nvSpPr>
        <p:spPr>
          <a:xfrm>
            <a:off x="9161772" y="3047586"/>
            <a:ext cx="682489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tangle 63"/>
          <p:cNvSpPr/>
          <p:nvPr/>
        </p:nvSpPr>
        <p:spPr>
          <a:xfrm>
            <a:off x="9850837" y="3047585"/>
            <a:ext cx="520663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Rectangle 65"/>
          <p:cNvSpPr/>
          <p:nvPr/>
        </p:nvSpPr>
        <p:spPr>
          <a:xfrm>
            <a:off x="10365123" y="4154000"/>
            <a:ext cx="395047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tangle 66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4053013" y="2888500"/>
            <a:ext cx="4092558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42788"/>
            <a:ext cx="4545490" cy="19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0" y="3047589"/>
            <a:ext cx="1307628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6" name="Rectangle 55"/>
          <p:cNvSpPr/>
          <p:nvPr/>
        </p:nvSpPr>
        <p:spPr>
          <a:xfrm>
            <a:off x="1312599" y="3047589"/>
            <a:ext cx="872217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Rectangle 56"/>
          <p:cNvSpPr/>
          <p:nvPr/>
        </p:nvSpPr>
        <p:spPr>
          <a:xfrm>
            <a:off x="2195414" y="3047589"/>
            <a:ext cx="112751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Rectangle 57"/>
          <p:cNvSpPr/>
          <p:nvPr/>
        </p:nvSpPr>
        <p:spPr>
          <a:xfrm>
            <a:off x="3336011" y="3047588"/>
            <a:ext cx="906445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Rectangle 58"/>
          <p:cNvSpPr/>
          <p:nvPr/>
        </p:nvSpPr>
        <p:spPr>
          <a:xfrm>
            <a:off x="4241640" y="3047588"/>
            <a:ext cx="81238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Rectangle 59"/>
          <p:cNvSpPr/>
          <p:nvPr/>
        </p:nvSpPr>
        <p:spPr>
          <a:xfrm>
            <a:off x="5047990" y="3047588"/>
            <a:ext cx="1375241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Rectangle 60"/>
          <p:cNvSpPr/>
          <p:nvPr/>
        </p:nvSpPr>
        <p:spPr>
          <a:xfrm>
            <a:off x="6423973" y="3047587"/>
            <a:ext cx="161443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Rectangle 61"/>
          <p:cNvSpPr/>
          <p:nvPr/>
        </p:nvSpPr>
        <p:spPr>
          <a:xfrm>
            <a:off x="8045976" y="3047586"/>
            <a:ext cx="110822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tangle 62"/>
          <p:cNvSpPr/>
          <p:nvPr/>
        </p:nvSpPr>
        <p:spPr>
          <a:xfrm>
            <a:off x="9161772" y="3047586"/>
            <a:ext cx="682489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tangle 63"/>
          <p:cNvSpPr/>
          <p:nvPr/>
        </p:nvSpPr>
        <p:spPr>
          <a:xfrm>
            <a:off x="9850837" y="3047585"/>
            <a:ext cx="520663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Rectangle 65"/>
          <p:cNvSpPr/>
          <p:nvPr/>
        </p:nvSpPr>
        <p:spPr>
          <a:xfrm>
            <a:off x="10365123" y="4154000"/>
            <a:ext cx="395047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tangle 66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4053013" y="2888500"/>
            <a:ext cx="4092558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4565051" y="2888500"/>
            <a:ext cx="3030301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1097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u="none" cap="none" dirty="0" err="1" smtClean="0"/>
              <a:t>Atoomtheorie</a:t>
            </a:r>
            <a:r>
              <a:rPr lang="en-US" sz="3800" b="1" u="none" cap="none" dirty="0" smtClean="0"/>
              <a:t> van </a:t>
            </a:r>
            <a:r>
              <a:rPr lang="en-US" sz="3800" b="1" u="none" cap="none" dirty="0" err="1" smtClean="0"/>
              <a:t>Democritos</a:t>
            </a:r>
            <a:endParaRPr lang="nl-BE" sz="3800" b="1" u="none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opgebouwd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ondeelbare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eenheden</a:t>
            </a:r>
            <a:endParaRPr lang="nl-B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0" y="836612"/>
            <a:ext cx="4545490" cy="1837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0585" y="2018042"/>
            <a:ext cx="1550424" cy="68326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atomen</a:t>
            </a:r>
            <a:endParaRPr lang="nl-B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r="12235"/>
          <a:stretch/>
        </p:blipFill>
        <p:spPr>
          <a:xfrm>
            <a:off x="170806" y="3193848"/>
            <a:ext cx="1136822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1329691" y="3193848"/>
            <a:ext cx="84175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2193505" y="3193848"/>
            <a:ext cx="1134827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21" y="3193848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10" y="3193848"/>
            <a:ext cx="793759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58" y="3192453"/>
            <a:ext cx="137857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27" y="3192453"/>
            <a:ext cx="1601078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r="7191"/>
          <a:stretch/>
        </p:blipFill>
        <p:spPr>
          <a:xfrm>
            <a:off x="8038406" y="3192453"/>
            <a:ext cx="112989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7" y="3192453"/>
            <a:ext cx="70326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0" r="10569"/>
          <a:stretch/>
        </p:blipFill>
        <p:spPr>
          <a:xfrm>
            <a:off x="9844261" y="3192453"/>
            <a:ext cx="513144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00" y="3192453"/>
            <a:ext cx="1621621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170806" y="4349578"/>
            <a:ext cx="11822315" cy="0"/>
          </a:xfrm>
          <a:prstGeom prst="line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9792" y="4374476"/>
            <a:ext cx="6110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3280" y="4374476"/>
            <a:ext cx="824265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9450" y="43619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40309" y="4374476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nl-B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5324" y="42012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24133" y="420148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3216" y="4205601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82295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178089" y="420559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07172" y="4209717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36251" y="4213833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19689" y="419735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8772" y="4201478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77851" y="4205594"/>
            <a:ext cx="0" cy="148281"/>
          </a:xfrm>
          <a:prstGeom prst="line">
            <a:avLst/>
          </a:prstGeom>
          <a:ln w="317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312599" y="3047589"/>
            <a:ext cx="872217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Rectangle 56"/>
          <p:cNvSpPr/>
          <p:nvPr/>
        </p:nvSpPr>
        <p:spPr>
          <a:xfrm>
            <a:off x="2195414" y="3047589"/>
            <a:ext cx="112751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Rectangle 57"/>
          <p:cNvSpPr/>
          <p:nvPr/>
        </p:nvSpPr>
        <p:spPr>
          <a:xfrm>
            <a:off x="3336011" y="3047588"/>
            <a:ext cx="906445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Rectangle 58"/>
          <p:cNvSpPr/>
          <p:nvPr/>
        </p:nvSpPr>
        <p:spPr>
          <a:xfrm>
            <a:off x="4241640" y="3047588"/>
            <a:ext cx="81238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Rectangle 59"/>
          <p:cNvSpPr/>
          <p:nvPr/>
        </p:nvSpPr>
        <p:spPr>
          <a:xfrm>
            <a:off x="5047990" y="3047588"/>
            <a:ext cx="1375241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Rectangle 60"/>
          <p:cNvSpPr/>
          <p:nvPr/>
        </p:nvSpPr>
        <p:spPr>
          <a:xfrm>
            <a:off x="6423973" y="3047587"/>
            <a:ext cx="1614432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Rectangle 61"/>
          <p:cNvSpPr/>
          <p:nvPr/>
        </p:nvSpPr>
        <p:spPr>
          <a:xfrm>
            <a:off x="8045976" y="3047586"/>
            <a:ext cx="1108226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tangle 62"/>
          <p:cNvSpPr/>
          <p:nvPr/>
        </p:nvSpPr>
        <p:spPr>
          <a:xfrm>
            <a:off x="9161772" y="3047586"/>
            <a:ext cx="682489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tangle 63"/>
          <p:cNvSpPr/>
          <p:nvPr/>
        </p:nvSpPr>
        <p:spPr>
          <a:xfrm>
            <a:off x="9850837" y="3047585"/>
            <a:ext cx="520663" cy="1754633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tangle 64"/>
          <p:cNvSpPr/>
          <p:nvPr/>
        </p:nvSpPr>
        <p:spPr>
          <a:xfrm>
            <a:off x="10363981" y="3049088"/>
            <a:ext cx="1736739" cy="1097618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Rectangle 65"/>
          <p:cNvSpPr/>
          <p:nvPr/>
        </p:nvSpPr>
        <p:spPr>
          <a:xfrm>
            <a:off x="10365123" y="4154000"/>
            <a:ext cx="395047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tangle 66"/>
          <p:cNvSpPr/>
          <p:nvPr/>
        </p:nvSpPr>
        <p:spPr>
          <a:xfrm>
            <a:off x="10760171" y="4154000"/>
            <a:ext cx="1340550" cy="6821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0" r="7192" b="19188"/>
          <a:stretch/>
        </p:blipFill>
        <p:spPr>
          <a:xfrm>
            <a:off x="4565051" y="2888500"/>
            <a:ext cx="3030301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7" t="17972" b="21519"/>
          <a:stretch/>
        </p:blipFill>
        <p:spPr>
          <a:xfrm>
            <a:off x="4055914" y="2888500"/>
            <a:ext cx="4085372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944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theme/theme1.xml><?xml version="1.0" encoding="utf-8"?>
<a:theme xmlns:a="http://schemas.openxmlformats.org/drawingml/2006/main" name="Powerpoint_UGent_NL_W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-NL-RE_1_0_13.potx" id="{83763654-4981-4AE1-9C7E-E9CF57832CF8}" vid="{657DF5A0-F59A-4964-95F3-A3AC5F5095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Powerpoint_UGent_NL_WE</Template>
  <TotalTime>59453</TotalTime>
  <Words>1119</Words>
  <Application>Microsoft Office PowerPoint</Application>
  <PresentationFormat>Widescreen</PresentationFormat>
  <Paragraphs>293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Narrow</vt:lpstr>
      <vt:lpstr>Calibri</vt:lpstr>
      <vt:lpstr>Cambria Math</vt:lpstr>
      <vt:lpstr>Symbol</vt:lpstr>
      <vt:lpstr>Wingdings</vt:lpstr>
      <vt:lpstr>Powerpoint_UGent_NL_WE</vt:lpstr>
      <vt:lpstr>Chemie Aard van de materie</vt:lpstr>
      <vt:lpstr>Chemie</vt:lpstr>
      <vt:lpstr>Materie – opbouw van stoffen</vt:lpstr>
      <vt:lpstr>Materie – opbouw van stoffen</vt:lpstr>
      <vt:lpstr>Materie – zuivere stoffen</vt:lpstr>
      <vt:lpstr>Materie - atoomtheorie</vt:lpstr>
      <vt:lpstr>Atoomtheorie van Democritos</vt:lpstr>
      <vt:lpstr>Atoomtheorie van Democritos</vt:lpstr>
      <vt:lpstr>Atoomtheorie van Democritos</vt:lpstr>
      <vt:lpstr>Atoomtheorie van Democritos</vt:lpstr>
      <vt:lpstr>Atoomtheorie van Democritos</vt:lpstr>
      <vt:lpstr>Atoomtheorie van Democritos</vt:lpstr>
      <vt:lpstr>Atoomtheorie van Democritos</vt:lpstr>
      <vt:lpstr>Atoomtheorie van Democritos</vt:lpstr>
      <vt:lpstr>Atoomtheorie van Democritos</vt:lpstr>
      <vt:lpstr>Atoomtheorie van Democritos</vt:lpstr>
      <vt:lpstr>Atoomtheorie van Democritos</vt:lpstr>
      <vt:lpstr>Atoomtheorie van Democritos</vt:lpstr>
      <vt:lpstr>Materie - atoomtheorie</vt:lpstr>
      <vt:lpstr>Materie - atoomtheorie</vt:lpstr>
      <vt:lpstr>Materie - atoomtheorie</vt:lpstr>
      <vt:lpstr>Materie - atoomtheorie</vt:lpstr>
      <vt:lpstr>Het getal van Avogadro</vt:lpstr>
      <vt:lpstr>Hoe kennen we het getal van Avogadro?</vt:lpstr>
      <vt:lpstr>Hoe kennen we het getal van Avogadro?</vt:lpstr>
      <vt:lpstr>Hoe kennen we het getal van Avogadro?</vt:lpstr>
      <vt:lpstr>Een gedachtenexperiment</vt:lpstr>
      <vt:lpstr>Nanowetenschap &amp; technologie</vt:lpstr>
      <vt:lpstr>Chemie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Appl@ Application Adapted Quantum Dots</dc:title>
  <dc:creator>Zeger</dc:creator>
  <cp:lastModifiedBy>Zeger Hens</cp:lastModifiedBy>
  <cp:revision>521</cp:revision>
  <dcterms:created xsi:type="dcterms:W3CDTF">2016-11-14T20:06:38Z</dcterms:created>
  <dcterms:modified xsi:type="dcterms:W3CDTF">2021-09-29T19:39:57Z</dcterms:modified>
</cp:coreProperties>
</file>